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9" r:id="rId4"/>
    <p:sldId id="266" r:id="rId5"/>
    <p:sldId id="269" r:id="rId6"/>
    <p:sldId id="272" r:id="rId7"/>
    <p:sldId id="287" r:id="rId8"/>
    <p:sldId id="288" r:id="rId9"/>
    <p:sldId id="279" r:id="rId10"/>
    <p:sldId id="276" r:id="rId11"/>
    <p:sldId id="273" r:id="rId12"/>
    <p:sldId id="277" r:id="rId13"/>
    <p:sldId id="278" r:id="rId14"/>
    <p:sldId id="285" r:id="rId15"/>
    <p:sldId id="290" r:id="rId16"/>
    <p:sldId id="280" r:id="rId17"/>
    <p:sldId id="291" r:id="rId18"/>
    <p:sldId id="271" r:id="rId19"/>
    <p:sldId id="294" r:id="rId20"/>
    <p:sldId id="295" r:id="rId21"/>
    <p:sldId id="296" r:id="rId22"/>
    <p:sldId id="284" r:id="rId23"/>
    <p:sldId id="297" r:id="rId24"/>
    <p:sldId id="298" r:id="rId25"/>
    <p:sldId id="299" r:id="rId26"/>
    <p:sldId id="305" r:id="rId27"/>
    <p:sldId id="300" r:id="rId28"/>
    <p:sldId id="306" r:id="rId29"/>
    <p:sldId id="307" r:id="rId30"/>
    <p:sldId id="301" r:id="rId31"/>
    <p:sldId id="308" r:id="rId32"/>
    <p:sldId id="309" r:id="rId33"/>
    <p:sldId id="310" r:id="rId34"/>
    <p:sldId id="311" r:id="rId35"/>
    <p:sldId id="302" r:id="rId36"/>
    <p:sldId id="312" r:id="rId37"/>
    <p:sldId id="303" r:id="rId38"/>
    <p:sldId id="313" r:id="rId39"/>
    <p:sldId id="264" r:id="rId40"/>
    <p:sldId id="265" r:id="rId41"/>
  </p:sldIdLst>
  <p:sldSz cx="18288000" cy="10287000"/>
  <p:notesSz cx="6858000" cy="9144000"/>
  <p:embeddedFontLst>
    <p:embeddedFont>
      <p:font typeface="Bryndan Write"/>
      <p:regular r:id="rId42"/>
    </p:embeddedFont>
    <p:embeddedFont>
      <p:font typeface="Calibri" panose="020F0502020204030204"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Poppins Bold"/>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E6CC7E-393E-441F-8EC1-07B8909609B9}">
          <p14:sldIdLst>
            <p14:sldId id="256"/>
            <p14:sldId id="268"/>
          </p14:sldIdLst>
        </p14:section>
        <p14:section name="Slide 1" id="{9FA7E20C-5D96-40FA-B6F2-123BF91F0C20}">
          <p14:sldIdLst>
            <p14:sldId id="259"/>
            <p14:sldId id="266"/>
          </p14:sldIdLst>
        </p14:section>
        <p14:section name="Slide 2" id="{03487FFF-2F7C-4323-AE49-F7AE478090E7}">
          <p14:sldIdLst>
            <p14:sldId id="269"/>
          </p14:sldIdLst>
        </p14:section>
        <p14:section name="first 5 rows" id="{E9D1A8EF-50E5-42DF-B96D-8AED86D4890D}">
          <p14:sldIdLst>
            <p14:sldId id="272"/>
          </p14:sldIdLst>
        </p14:section>
        <p14:section name="more info" id="{1AC30BD1-8F4A-4BD8-90CC-41EA4F5FD3BD}">
          <p14:sldIdLst>
            <p14:sldId id="287"/>
          </p14:sldIdLst>
        </p14:section>
        <p14:section name="descriptive statistics" id="{B9E1EAAD-1C99-4F01-B01A-03FF662A7045}">
          <p14:sldIdLst>
            <p14:sldId id="288"/>
          </p14:sldIdLst>
        </p14:section>
        <p14:section name="data distribution" id="{1AD3FF5D-A857-4229-A4F3-342D58BC8CC3}">
          <p14:sldIdLst>
            <p14:sldId id="279"/>
            <p14:sldId id="276"/>
          </p14:sldIdLst>
        </p14:section>
        <p14:section name="Boxplots" id="{A687AD09-9D1A-42FC-8E0F-A09889319FC7}">
          <p14:sldIdLst>
            <p14:sldId id="273"/>
            <p14:sldId id="277"/>
            <p14:sldId id="278"/>
          </p14:sldIdLst>
        </p14:section>
        <p14:section name="heatmap" id="{9A41F65F-F0CD-4D03-9949-C7C3E28360C1}">
          <p14:sldIdLst>
            <p14:sldId id="285"/>
            <p14:sldId id="290"/>
            <p14:sldId id="280"/>
          </p14:sldIdLst>
        </p14:section>
        <p14:section name="balacing" id="{AE30AC81-CD3A-4A4C-B7DE-EF4AE7CF5F28}">
          <p14:sldIdLst>
            <p14:sldId id="291"/>
          </p14:sldIdLst>
        </p14:section>
        <p14:section name="Slide 3" id="{9AA7B69E-A80F-4980-A092-02998CB876ED}">
          <p14:sldIdLst>
            <p14:sldId id="271"/>
          </p14:sldIdLst>
        </p14:section>
        <p14:section name="Slide 4" id="{EC7440A8-621C-47F6-BE54-7AABC8F6E3BB}">
          <p14:sldIdLst>
            <p14:sldId id="294"/>
            <p14:sldId id="295"/>
          </p14:sldIdLst>
        </p14:section>
        <p14:section name="Slide 5 - Q1" id="{38315609-606F-4400-87D7-89A382ECBC6D}">
          <p14:sldIdLst>
            <p14:sldId id="296"/>
            <p14:sldId id="284"/>
            <p14:sldId id="297"/>
          </p14:sldIdLst>
        </p14:section>
        <p14:section name="Slide 6 - Q2" id="{BA88BFCD-CACE-4315-8940-7B5E1083372C}">
          <p14:sldIdLst>
            <p14:sldId id="298"/>
            <p14:sldId id="299"/>
            <p14:sldId id="305"/>
            <p14:sldId id="300"/>
            <p14:sldId id="306"/>
            <p14:sldId id="307"/>
          </p14:sldIdLst>
        </p14:section>
        <p14:section name="Slide 7 - Q3" id="{C380C0CA-7C05-4F21-89EC-0C0258343674}">
          <p14:sldIdLst>
            <p14:sldId id="301"/>
            <p14:sldId id="308"/>
            <p14:sldId id="309"/>
            <p14:sldId id="310"/>
            <p14:sldId id="311"/>
          </p14:sldIdLst>
        </p14:section>
        <p14:section name="Slide 8 - Q4" id="{6F82136A-965D-4F19-93ED-25070879B80B}">
          <p14:sldIdLst>
            <p14:sldId id="302"/>
            <p14:sldId id="312"/>
          </p14:sldIdLst>
        </p14:section>
        <p14:section name="Slide 9 - Q5" id="{8D740198-9EE5-4C4E-A8A3-E9615D55EA78}">
          <p14:sldIdLst>
            <p14:sldId id="303"/>
            <p14:sldId id="313"/>
          </p14:sldIdLst>
        </p14:section>
        <p14:section name="Slide 10 - Q6" id="{6FDAC054-F76E-4C62-8B1F-C16596DFEFC7}">
          <p14:sldIdLst>
            <p14:sldId id="264"/>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2"/>
            <a:stretch>
              <a:fillRect/>
            </a:stretch>
          </a:blipFill>
        </p:spPr>
      </p:sp>
      <p:pic>
        <p:nvPicPr>
          <p:cNvPr id="2" name="Picture 2"/>
          <p:cNvPicPr>
            <a:picLocks noChangeAspect="1"/>
          </p:cNvPicPr>
          <p:nvPr/>
        </p:nvPicPr>
        <p:blipFill>
          <a:blip r:embed="rId3">
            <a:alphaModFix amt="60000"/>
          </a:blip>
          <a:srcRect t="14782" r="2959" b="14207"/>
          <a:stretch>
            <a:fillRect/>
          </a:stretch>
        </p:blipFill>
        <p:spPr>
          <a:xfrm>
            <a:off x="0" y="0"/>
            <a:ext cx="18288000" cy="10287000"/>
          </a:xfrm>
          <a:prstGeom prst="rect">
            <a:avLst/>
          </a:prstGeom>
        </p:spPr>
      </p:pic>
      <p:sp>
        <p:nvSpPr>
          <p:cNvPr id="4" name="Freeform 4"/>
          <p:cNvSpPr/>
          <p:nvPr/>
        </p:nvSpPr>
        <p:spPr>
          <a:xfrm rot="2216375">
            <a:off x="6339034" y="3308493"/>
            <a:ext cx="5936007" cy="5104966"/>
          </a:xfrm>
          <a:custGeom>
            <a:avLst/>
            <a:gdLst/>
            <a:ahLst/>
            <a:cxnLst/>
            <a:rect l="l" t="t" r="r" b="b"/>
            <a:pathLst>
              <a:path w="5936007" h="5104966">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352800" y="3304605"/>
            <a:ext cx="12631422" cy="3231654"/>
          </a:xfrm>
          <a:prstGeom prst="rect">
            <a:avLst/>
          </a:prstGeom>
        </p:spPr>
        <p:txBody>
          <a:bodyPr wrap="square" lIns="0" tIns="0" rIns="0" bIns="0" rtlCol="0" anchor="t">
            <a:spAutoFit/>
          </a:bodyPr>
          <a:lstStyle/>
          <a:p>
            <a:pPr algn="ctr">
              <a:lnSpc>
                <a:spcPts val="12557"/>
              </a:lnSpc>
            </a:pPr>
            <a:r>
              <a:rPr lang="en-US" sz="13218" dirty="0">
                <a:solidFill>
                  <a:srgbClr val="000000"/>
                </a:solidFill>
                <a:latin typeface="Bryndan Write Bold"/>
              </a:rPr>
              <a:t>Forest Cover Type Prediction</a:t>
            </a:r>
          </a:p>
        </p:txBody>
      </p:sp>
      <p:sp>
        <p:nvSpPr>
          <p:cNvPr id="6" name="Freeform 6"/>
          <p:cNvSpPr/>
          <p:nvPr/>
        </p:nvSpPr>
        <p:spPr>
          <a:xfrm rot="-7071524">
            <a:off x="3967788" y="6627232"/>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940469">
            <a:off x="12074895" y="1841920"/>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TextBox 18"/>
          <p:cNvSpPr txBox="1"/>
          <p:nvPr/>
        </p:nvSpPr>
        <p:spPr>
          <a:xfrm>
            <a:off x="5764972" y="8812432"/>
            <a:ext cx="6174179" cy="512961"/>
          </a:xfrm>
          <a:prstGeom prst="rect">
            <a:avLst/>
          </a:prstGeom>
        </p:spPr>
        <p:txBody>
          <a:bodyPr lIns="0" tIns="0" rIns="0" bIns="0" rtlCol="0" anchor="t">
            <a:spAutoFit/>
          </a:bodyPr>
          <a:lstStyle/>
          <a:p>
            <a:pPr algn="ctr">
              <a:lnSpc>
                <a:spcPts val="4425"/>
              </a:lnSpc>
            </a:pPr>
            <a:r>
              <a:rPr lang="en-US" sz="2500" dirty="0">
                <a:solidFill>
                  <a:srgbClr val="000000"/>
                </a:solidFill>
                <a:latin typeface="Poppins Bold"/>
              </a:rPr>
              <a:t>Prof. Murat </a:t>
            </a:r>
            <a:r>
              <a:rPr lang="en-US" sz="2500" dirty="0" err="1">
                <a:solidFill>
                  <a:srgbClr val="000000"/>
                </a:solidFill>
                <a:latin typeface="Poppins Bold"/>
              </a:rPr>
              <a:t>Simsek</a:t>
            </a:r>
            <a:endParaRPr lang="en-US" sz="2500" dirty="0">
              <a:solidFill>
                <a:srgbClr val="000000"/>
              </a:solidFill>
              <a:latin typeface="Poppins Bold"/>
            </a:endParaRPr>
          </a:p>
        </p:txBody>
      </p:sp>
      <p:sp>
        <p:nvSpPr>
          <p:cNvPr id="19" name="TextBox 18">
            <a:extLst>
              <a:ext uri="{FF2B5EF4-FFF2-40B4-BE49-F238E27FC236}">
                <a16:creationId xmlns:a16="http://schemas.microsoft.com/office/drawing/2014/main" id="{D249A95A-642A-56DC-BBF6-5D9FE225DC37}"/>
              </a:ext>
            </a:extLst>
          </p:cNvPr>
          <p:cNvSpPr txBox="1"/>
          <p:nvPr/>
        </p:nvSpPr>
        <p:spPr>
          <a:xfrm>
            <a:off x="6056910" y="8263004"/>
            <a:ext cx="6174179" cy="538096"/>
          </a:xfrm>
          <a:prstGeom prst="rect">
            <a:avLst/>
          </a:prstGeom>
        </p:spPr>
        <p:txBody>
          <a:bodyPr lIns="0" tIns="0" rIns="0" bIns="0" rtlCol="0" anchor="t">
            <a:spAutoFit/>
          </a:bodyPr>
          <a:lstStyle/>
          <a:p>
            <a:pPr algn="ctr">
              <a:lnSpc>
                <a:spcPts val="4425"/>
              </a:lnSpc>
            </a:pPr>
            <a:r>
              <a:rPr lang="en-US" sz="3200" dirty="0">
                <a:solidFill>
                  <a:srgbClr val="000000"/>
                </a:solidFill>
                <a:latin typeface="Poppins Bold"/>
              </a:rPr>
              <a:t>APPLIED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442216"/>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pic>
        <p:nvPicPr>
          <p:cNvPr id="3076" name="Picture 4">
            <a:extLst>
              <a:ext uri="{FF2B5EF4-FFF2-40B4-BE49-F238E27FC236}">
                <a16:creationId xmlns:a16="http://schemas.microsoft.com/office/drawing/2014/main" id="{00344E8B-E8AC-5ED1-385A-6D2A1A3C1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80593"/>
            <a:ext cx="15849600" cy="423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6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flipV="1">
            <a:off x="-2301195" y="6639318"/>
            <a:ext cx="22890391" cy="0"/>
          </a:xfrm>
          <a:prstGeom prst="line">
            <a:avLst/>
          </a:prstGeom>
          <a:ln w="19050" cap="flat">
            <a:solidFill>
              <a:srgbClr val="F1E9E3"/>
            </a:solidFill>
            <a:prstDash val="solid"/>
            <a:headEnd type="none" w="sm" len="sm"/>
            <a:tailEnd type="none" w="sm" len="sm"/>
          </a:ln>
        </p:spPr>
        <p:txBody>
          <a:bodyPr/>
          <a:lstStyle/>
          <a:p>
            <a:r>
              <a:rPr lang="en-US" dirty="0"/>
              <a:t>\</a:t>
            </a:r>
          </a:p>
        </p:txBody>
      </p:sp>
      <p:sp>
        <p:nvSpPr>
          <p:cNvPr id="17" name="TextBox 10">
            <a:extLst>
              <a:ext uri="{FF2B5EF4-FFF2-40B4-BE49-F238E27FC236}">
                <a16:creationId xmlns:a16="http://schemas.microsoft.com/office/drawing/2014/main" id="{85B433F3-FF77-BCD0-007F-6229792401F0}"/>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pic>
        <p:nvPicPr>
          <p:cNvPr id="2052" name="Picture 4">
            <a:extLst>
              <a:ext uri="{FF2B5EF4-FFF2-40B4-BE49-F238E27FC236}">
                <a16:creationId xmlns:a16="http://schemas.microsoft.com/office/drawing/2014/main" id="{A18EE0F0-C03E-518C-C645-1F6082312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48691"/>
            <a:ext cx="14782800" cy="933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05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flipV="1">
            <a:off x="-2301195" y="6639318"/>
            <a:ext cx="22890391" cy="0"/>
          </a:xfrm>
          <a:prstGeom prst="line">
            <a:avLst/>
          </a:prstGeom>
          <a:ln w="19050" cap="flat">
            <a:solidFill>
              <a:srgbClr val="F1E9E3"/>
            </a:solidFill>
            <a:prstDash val="solid"/>
            <a:headEnd type="none" w="sm" len="sm"/>
            <a:tailEnd type="none" w="sm" len="sm"/>
          </a:ln>
        </p:spPr>
        <p:txBody>
          <a:bodyPr/>
          <a:lstStyle/>
          <a:p>
            <a:r>
              <a:rPr lang="en-US" dirty="0"/>
              <a:t>\</a:t>
            </a:r>
          </a:p>
        </p:txBody>
      </p:sp>
      <p:sp>
        <p:nvSpPr>
          <p:cNvPr id="17" name="TextBox 10">
            <a:extLst>
              <a:ext uri="{FF2B5EF4-FFF2-40B4-BE49-F238E27FC236}">
                <a16:creationId xmlns:a16="http://schemas.microsoft.com/office/drawing/2014/main" id="{85B433F3-FF77-BCD0-007F-6229792401F0}"/>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pic>
        <p:nvPicPr>
          <p:cNvPr id="4098" name="Picture 2">
            <a:extLst>
              <a:ext uri="{FF2B5EF4-FFF2-40B4-BE49-F238E27FC236}">
                <a16:creationId xmlns:a16="http://schemas.microsoft.com/office/drawing/2014/main" id="{FAEE4BD3-C305-A53A-3BE6-EDD14E623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15877"/>
            <a:ext cx="14630400" cy="923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19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flipV="1">
            <a:off x="-2301195" y="6639318"/>
            <a:ext cx="22890391" cy="0"/>
          </a:xfrm>
          <a:prstGeom prst="line">
            <a:avLst/>
          </a:prstGeom>
          <a:ln w="19050" cap="flat">
            <a:solidFill>
              <a:srgbClr val="F1E9E3"/>
            </a:solidFill>
            <a:prstDash val="solid"/>
            <a:headEnd type="none" w="sm" len="sm"/>
            <a:tailEnd type="none" w="sm" len="sm"/>
          </a:ln>
        </p:spPr>
        <p:txBody>
          <a:bodyPr/>
          <a:lstStyle/>
          <a:p>
            <a:r>
              <a:rPr lang="en-US" dirty="0"/>
              <a:t>\</a:t>
            </a:r>
          </a:p>
        </p:txBody>
      </p:sp>
      <p:sp>
        <p:nvSpPr>
          <p:cNvPr id="17" name="TextBox 10">
            <a:extLst>
              <a:ext uri="{FF2B5EF4-FFF2-40B4-BE49-F238E27FC236}">
                <a16:creationId xmlns:a16="http://schemas.microsoft.com/office/drawing/2014/main" id="{85B433F3-FF77-BCD0-007F-6229792401F0}"/>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pic>
        <p:nvPicPr>
          <p:cNvPr id="5122" name="Picture 2">
            <a:extLst>
              <a:ext uri="{FF2B5EF4-FFF2-40B4-BE49-F238E27FC236}">
                <a16:creationId xmlns:a16="http://schemas.microsoft.com/office/drawing/2014/main" id="{B53A93DA-64EE-2571-ADAF-FFA1A1DC7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52500"/>
            <a:ext cx="14608628" cy="922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51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pic>
        <p:nvPicPr>
          <p:cNvPr id="6146" name="Picture 2">
            <a:extLst>
              <a:ext uri="{FF2B5EF4-FFF2-40B4-BE49-F238E27FC236}">
                <a16:creationId xmlns:a16="http://schemas.microsoft.com/office/drawing/2014/main" id="{AF94C300-FA5F-F16D-4795-9ABA179FBE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571500"/>
            <a:ext cx="8616196" cy="94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pic>
        <p:nvPicPr>
          <p:cNvPr id="8194" name="Picture 2">
            <a:extLst>
              <a:ext uri="{FF2B5EF4-FFF2-40B4-BE49-F238E27FC236}">
                <a16:creationId xmlns:a16="http://schemas.microsoft.com/office/drawing/2014/main" id="{931C3114-E9B0-5E98-FDFD-72431C1498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571500"/>
            <a:ext cx="8793186" cy="943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617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pic>
        <p:nvPicPr>
          <p:cNvPr id="9218" name="Picture 2">
            <a:extLst>
              <a:ext uri="{FF2B5EF4-FFF2-40B4-BE49-F238E27FC236}">
                <a16:creationId xmlns:a16="http://schemas.microsoft.com/office/drawing/2014/main" id="{4590ABB4-4840-578F-F3DD-F2D37B17A1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571500"/>
            <a:ext cx="8616196" cy="94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85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4114800" cy="1108188"/>
          </a:xfrm>
          <a:prstGeom prst="rect">
            <a:avLst/>
          </a:prstGeom>
        </p:spPr>
        <p:txBody>
          <a:bodyPr wrap="square" lIns="0" tIns="0" rIns="0" bIns="0" rtlCol="0" anchor="t">
            <a:spAutoFit/>
          </a:bodyPr>
          <a:lstStyle/>
          <a:p>
            <a:pPr algn="ctr">
              <a:lnSpc>
                <a:spcPts val="10699"/>
              </a:lnSpc>
            </a:pPr>
            <a:r>
              <a:rPr lang="en-US" sz="2800" b="1" dirty="0">
                <a:solidFill>
                  <a:srgbClr val="000000"/>
                </a:solidFill>
                <a:latin typeface="Bryndan Write"/>
              </a:rPr>
              <a:t>For Training Dataset</a:t>
            </a:r>
          </a:p>
        </p:txBody>
      </p:sp>
      <p:pic>
        <p:nvPicPr>
          <p:cNvPr id="7170" name="Picture 2">
            <a:extLst>
              <a:ext uri="{FF2B5EF4-FFF2-40B4-BE49-F238E27FC236}">
                <a16:creationId xmlns:a16="http://schemas.microsoft.com/office/drawing/2014/main" id="{E2402403-77D4-69C1-1369-39A0FEE1E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27" y="1409700"/>
            <a:ext cx="5531806" cy="4282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B6A984-32E1-1FD7-6700-FC82742FF152}"/>
              </a:ext>
            </a:extLst>
          </p:cNvPr>
          <p:cNvSpPr txBox="1"/>
          <p:nvPr/>
        </p:nvSpPr>
        <p:spPr>
          <a:xfrm>
            <a:off x="6877050" y="-370109"/>
            <a:ext cx="4114800" cy="1108188"/>
          </a:xfrm>
          <a:prstGeom prst="rect">
            <a:avLst/>
          </a:prstGeom>
        </p:spPr>
        <p:txBody>
          <a:bodyPr wrap="square" lIns="0" tIns="0" rIns="0" bIns="0" rtlCol="0" anchor="t">
            <a:spAutoFit/>
          </a:bodyPr>
          <a:lstStyle/>
          <a:p>
            <a:pPr algn="ctr">
              <a:lnSpc>
                <a:spcPts val="10699"/>
              </a:lnSpc>
            </a:pPr>
            <a:r>
              <a:rPr lang="en-US" sz="2800" b="1" dirty="0">
                <a:solidFill>
                  <a:srgbClr val="000000"/>
                </a:solidFill>
                <a:latin typeface="Bryndan Write"/>
              </a:rPr>
              <a:t>For Validation Dataset</a:t>
            </a:r>
          </a:p>
        </p:txBody>
      </p:sp>
      <p:sp>
        <p:nvSpPr>
          <p:cNvPr id="4" name="TextBox 3">
            <a:extLst>
              <a:ext uri="{FF2B5EF4-FFF2-40B4-BE49-F238E27FC236}">
                <a16:creationId xmlns:a16="http://schemas.microsoft.com/office/drawing/2014/main" id="{BA0C3A41-FA28-48F4-FAE0-96C9906FA336}"/>
              </a:ext>
            </a:extLst>
          </p:cNvPr>
          <p:cNvSpPr txBox="1"/>
          <p:nvPr/>
        </p:nvSpPr>
        <p:spPr>
          <a:xfrm>
            <a:off x="12992100" y="-370109"/>
            <a:ext cx="4114800" cy="1108188"/>
          </a:xfrm>
          <a:prstGeom prst="rect">
            <a:avLst/>
          </a:prstGeom>
        </p:spPr>
        <p:txBody>
          <a:bodyPr wrap="square" lIns="0" tIns="0" rIns="0" bIns="0" rtlCol="0" anchor="t">
            <a:spAutoFit/>
          </a:bodyPr>
          <a:lstStyle/>
          <a:p>
            <a:pPr algn="ctr">
              <a:lnSpc>
                <a:spcPts val="10699"/>
              </a:lnSpc>
            </a:pPr>
            <a:r>
              <a:rPr lang="en-US" sz="2800" b="1" dirty="0">
                <a:solidFill>
                  <a:srgbClr val="000000"/>
                </a:solidFill>
                <a:latin typeface="Bryndan Write"/>
              </a:rPr>
              <a:t>For Validation Dataset</a:t>
            </a:r>
          </a:p>
        </p:txBody>
      </p:sp>
      <p:pic>
        <p:nvPicPr>
          <p:cNvPr id="7172" name="Picture 4">
            <a:extLst>
              <a:ext uri="{FF2B5EF4-FFF2-40B4-BE49-F238E27FC236}">
                <a16:creationId xmlns:a16="http://schemas.microsoft.com/office/drawing/2014/main" id="{CA9BCBE3-DEDD-AE72-FBF6-55BE73AF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409700"/>
            <a:ext cx="5461086" cy="428243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B5F218D-6DA8-1BEE-F6DB-AC05CB2BC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1453" y="1409700"/>
            <a:ext cx="5461086" cy="4282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A17E8D-4488-F826-9E26-8BA3D2DA8B16}"/>
              </a:ext>
            </a:extLst>
          </p:cNvPr>
          <p:cNvSpPr txBox="1"/>
          <p:nvPr/>
        </p:nvSpPr>
        <p:spPr>
          <a:xfrm>
            <a:off x="1181100" y="6743700"/>
            <a:ext cx="10629900"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Poppins" panose="00000500000000000000" pitchFamily="2" charset="0"/>
                <a:cs typeface="Poppins" panose="00000500000000000000" pitchFamily="2" charset="0"/>
              </a:rPr>
              <a:t>On the left figure, we can  see that class 1 has fewer samples than others</a:t>
            </a:r>
          </a:p>
          <a:p>
            <a:pPr marL="285750" indent="-285750">
              <a:buFont typeface="Arial" panose="020B0604020202020204" pitchFamily="34" charset="0"/>
              <a:buChar char="•"/>
            </a:pPr>
            <a:r>
              <a:rPr lang="en-US" sz="2200" dirty="0">
                <a:latin typeface="Poppins" panose="00000500000000000000" pitchFamily="2" charset="0"/>
                <a:cs typeface="Poppins" panose="00000500000000000000" pitchFamily="2" charset="0"/>
              </a:rPr>
              <a:t>While on other figures we can obtain that data is balanced  </a:t>
            </a:r>
          </a:p>
        </p:txBody>
      </p:sp>
    </p:spTree>
    <p:extLst>
      <p:ext uri="{BB962C8B-B14F-4D97-AF65-F5344CB8AC3E}">
        <p14:creationId xmlns:p14="http://schemas.microsoft.com/office/powerpoint/2010/main" val="3802438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9" name="Freeform 9"/>
          <p:cNvSpPr/>
          <p:nvPr/>
        </p:nvSpPr>
        <p:spPr>
          <a:xfrm rot="6145841">
            <a:off x="12141988" y="67717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682810" y="654307"/>
            <a:ext cx="6922380" cy="2744341"/>
          </a:xfrm>
          <a:prstGeom prst="rect">
            <a:avLst/>
          </a:prstGeom>
        </p:spPr>
        <p:txBody>
          <a:bodyPr wrap="square" lIns="0" tIns="0" rIns="0" bIns="0" rtlCol="0" anchor="t">
            <a:spAutoFit/>
          </a:bodyPr>
          <a:lstStyle/>
          <a:p>
            <a:pPr algn="ctr">
              <a:lnSpc>
                <a:spcPts val="10699"/>
              </a:lnSpc>
            </a:pPr>
            <a:r>
              <a:rPr lang="en-US" sz="9999" dirty="0">
                <a:solidFill>
                  <a:srgbClr val="000000"/>
                </a:solidFill>
                <a:latin typeface="Bryndan Write"/>
              </a:rPr>
              <a:t>End-to-End Flowchart</a:t>
            </a:r>
          </a:p>
        </p:txBody>
      </p:sp>
      <p:sp>
        <p:nvSpPr>
          <p:cNvPr id="13" name="Freeform 13"/>
          <p:cNvSpPr/>
          <p:nvPr/>
        </p:nvSpPr>
        <p:spPr>
          <a:xfrm rot="-4274272">
            <a:off x="4674778" y="2047626"/>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90" y="3712567"/>
            <a:ext cx="17626010" cy="6079133"/>
          </a:xfrm>
          <a:prstGeom prst="rect">
            <a:avLst/>
          </a:prstGeom>
        </p:spPr>
      </p:pic>
    </p:spTree>
    <p:extLst>
      <p:ext uri="{BB962C8B-B14F-4D97-AF65-F5344CB8AC3E}">
        <p14:creationId xmlns:p14="http://schemas.microsoft.com/office/powerpoint/2010/main" val="1714975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5682810" y="266700"/>
            <a:ext cx="6922380" cy="1153393"/>
          </a:xfrm>
          <a:prstGeom prst="rect">
            <a:avLst/>
          </a:prstGeom>
        </p:spPr>
        <p:txBody>
          <a:bodyPr wrap="square" lIns="0" tIns="0" rIns="0" bIns="0" rtlCol="0" anchor="t">
            <a:spAutoFit/>
          </a:bodyPr>
          <a:lstStyle/>
          <a:p>
            <a:pPr algn="ctr">
              <a:lnSpc>
                <a:spcPts val="10699"/>
              </a:lnSpc>
            </a:pPr>
            <a:r>
              <a:rPr lang="en-US" sz="4400" dirty="0">
                <a:solidFill>
                  <a:srgbClr val="000000"/>
                </a:solidFill>
                <a:latin typeface="Bryndan Write"/>
              </a:rPr>
              <a:t>Visualize the training set</a:t>
            </a:r>
          </a:p>
        </p:txBody>
      </p:sp>
      <p:sp>
        <p:nvSpPr>
          <p:cNvPr id="4" name="Freeform 9">
            <a:extLst>
              <a:ext uri="{FF2B5EF4-FFF2-40B4-BE49-F238E27FC236}">
                <a16:creationId xmlns:a16="http://schemas.microsoft.com/office/drawing/2014/main" id="{FC432F0E-C671-D473-4D37-44C4A6FC2653}"/>
              </a:ext>
            </a:extLst>
          </p:cNvPr>
          <p:cNvSpPr/>
          <p:nvPr/>
        </p:nvSpPr>
        <p:spPr>
          <a:xfrm rot="6145841">
            <a:off x="12192617" y="432470"/>
            <a:ext cx="763722" cy="764978"/>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Freeform 13">
            <a:extLst>
              <a:ext uri="{FF2B5EF4-FFF2-40B4-BE49-F238E27FC236}">
                <a16:creationId xmlns:a16="http://schemas.microsoft.com/office/drawing/2014/main" id="{824F84AD-FFA7-38E9-E138-AF699428746D}"/>
              </a:ext>
            </a:extLst>
          </p:cNvPr>
          <p:cNvSpPr/>
          <p:nvPr/>
        </p:nvSpPr>
        <p:spPr>
          <a:xfrm rot="17325728">
            <a:off x="5284727" y="910404"/>
            <a:ext cx="763720" cy="764980"/>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2">
            <a:extLst>
              <a:ext uri="{FF2B5EF4-FFF2-40B4-BE49-F238E27FC236}">
                <a16:creationId xmlns:a16="http://schemas.microsoft.com/office/drawing/2014/main" id="{EEBE484D-65DC-51B2-1950-358A60F69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953493"/>
            <a:ext cx="13908024" cy="735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30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74133"/>
            <a:ext cx="18288000" cy="10287000"/>
          </a:xfrm>
          <a:prstGeom prst="rect">
            <a:avLst/>
          </a:prstGeom>
        </p:spPr>
      </p:pic>
      <p:grpSp>
        <p:nvGrpSpPr>
          <p:cNvPr id="3" name="Group 3"/>
          <p:cNvGrpSpPr/>
          <p:nvPr/>
        </p:nvGrpSpPr>
        <p:grpSpPr>
          <a:xfrm>
            <a:off x="2500356" y="3855848"/>
            <a:ext cx="13287288" cy="5707252"/>
            <a:chOff x="0" y="0"/>
            <a:chExt cx="3499533" cy="670218"/>
          </a:xfrm>
        </p:grpSpPr>
        <p:sp>
          <p:nvSpPr>
            <p:cNvPr id="4" name="Freeform 4"/>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1979303" y="67717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789317" y="490921"/>
            <a:ext cx="6922380" cy="2744341"/>
          </a:xfrm>
          <a:prstGeom prst="rect">
            <a:avLst/>
          </a:prstGeom>
        </p:spPr>
        <p:txBody>
          <a:bodyPr wrap="square" lIns="0" tIns="0" rIns="0" bIns="0" rtlCol="0" anchor="t">
            <a:spAutoFit/>
          </a:bodyPr>
          <a:lstStyle/>
          <a:p>
            <a:pPr algn="ctr">
              <a:lnSpc>
                <a:spcPts val="10699"/>
              </a:lnSpc>
            </a:pPr>
            <a:r>
              <a:rPr lang="en-US" sz="9999" dirty="0">
                <a:solidFill>
                  <a:srgbClr val="000000"/>
                </a:solidFill>
                <a:latin typeface="Bryndan Write"/>
              </a:rPr>
              <a:t>Group 4 Names &amp; IDs</a:t>
            </a:r>
          </a:p>
        </p:txBody>
      </p:sp>
      <p:sp>
        <p:nvSpPr>
          <p:cNvPr id="11" name="TextBox 11"/>
          <p:cNvSpPr txBox="1"/>
          <p:nvPr/>
        </p:nvSpPr>
        <p:spPr>
          <a:xfrm>
            <a:off x="3832715" y="4372029"/>
            <a:ext cx="10622570" cy="1661993"/>
          </a:xfrm>
          <a:prstGeom prst="rect">
            <a:avLst/>
          </a:prstGeom>
        </p:spPr>
        <p:txBody>
          <a:bodyPr lIns="0" tIns="0" rIns="0" bIns="0" rtlCol="0" anchor="t">
            <a:spAutoFit/>
          </a:bodyPr>
          <a:lstStyle/>
          <a:p>
            <a:pPr marL="457200" indent="-457200">
              <a:lnSpc>
                <a:spcPct val="150000"/>
              </a:lnSpc>
              <a:buFont typeface="Wingdings" panose="05000000000000000000" pitchFamily="2" charset="2"/>
              <a:buChar char="q"/>
            </a:pPr>
            <a:r>
              <a:rPr lang="en-US" sz="2400" dirty="0" err="1">
                <a:solidFill>
                  <a:srgbClr val="FFFFFF"/>
                </a:solidFill>
                <a:latin typeface="Poppins"/>
              </a:rPr>
              <a:t>Aya</a:t>
            </a:r>
            <a:r>
              <a:rPr lang="en-US" sz="2400" dirty="0">
                <a:solidFill>
                  <a:srgbClr val="FFFFFF"/>
                </a:solidFill>
                <a:latin typeface="Poppins"/>
              </a:rPr>
              <a:t> </a:t>
            </a:r>
            <a:r>
              <a:rPr lang="en-US" sz="2400" dirty="0" err="1">
                <a:solidFill>
                  <a:srgbClr val="FFFFFF"/>
                </a:solidFill>
                <a:latin typeface="Poppins"/>
              </a:rPr>
              <a:t>Metwally</a:t>
            </a:r>
            <a:r>
              <a:rPr lang="en-US" sz="2400" dirty="0">
                <a:solidFill>
                  <a:srgbClr val="FFFFFF"/>
                </a:solidFill>
                <a:latin typeface="Poppins"/>
              </a:rPr>
              <a:t> =&gt; id: 300389381</a:t>
            </a:r>
          </a:p>
          <a:p>
            <a:pPr marL="457200" indent="-457200">
              <a:lnSpc>
                <a:spcPct val="150000"/>
              </a:lnSpc>
              <a:buFont typeface="Wingdings" panose="05000000000000000000" pitchFamily="2" charset="2"/>
              <a:buChar char="q"/>
            </a:pPr>
            <a:r>
              <a:rPr lang="en-US" sz="2400" dirty="0" err="1">
                <a:solidFill>
                  <a:srgbClr val="FFFFFF"/>
                </a:solidFill>
                <a:latin typeface="Poppins"/>
              </a:rPr>
              <a:t>Heba</a:t>
            </a:r>
            <a:r>
              <a:rPr lang="en-US" sz="2400" dirty="0">
                <a:solidFill>
                  <a:srgbClr val="FFFFFF"/>
                </a:solidFill>
                <a:latin typeface="Poppins"/>
              </a:rPr>
              <a:t> </a:t>
            </a:r>
            <a:r>
              <a:rPr lang="en-US" sz="2400" dirty="0" err="1">
                <a:solidFill>
                  <a:srgbClr val="FFFFFF"/>
                </a:solidFill>
                <a:latin typeface="Poppins"/>
              </a:rPr>
              <a:t>Mostafa</a:t>
            </a:r>
            <a:r>
              <a:rPr lang="en-US" sz="2400" dirty="0">
                <a:solidFill>
                  <a:srgbClr val="FFFFFF"/>
                </a:solidFill>
                <a:latin typeface="Poppins"/>
              </a:rPr>
              <a:t> =&gt; id: 300389895</a:t>
            </a:r>
          </a:p>
          <a:p>
            <a:pPr marL="457200" indent="-457200">
              <a:lnSpc>
                <a:spcPct val="150000"/>
              </a:lnSpc>
              <a:buFont typeface="Wingdings" panose="05000000000000000000" pitchFamily="2" charset="2"/>
              <a:buChar char="q"/>
            </a:pPr>
            <a:r>
              <a:rPr lang="en-US" sz="2400" dirty="0">
                <a:solidFill>
                  <a:srgbClr val="FFFFFF"/>
                </a:solidFill>
                <a:latin typeface="Poppins"/>
              </a:rPr>
              <a:t>Amira Abu </a:t>
            </a:r>
            <a:r>
              <a:rPr lang="en-US" sz="2400" dirty="0" err="1">
                <a:solidFill>
                  <a:srgbClr val="FFFFFF"/>
                </a:solidFill>
                <a:latin typeface="Poppins"/>
              </a:rPr>
              <a:t>Issa</a:t>
            </a:r>
            <a:r>
              <a:rPr lang="en-US" sz="2400" dirty="0">
                <a:solidFill>
                  <a:srgbClr val="FFFFFF"/>
                </a:solidFill>
                <a:latin typeface="Poppins"/>
              </a:rPr>
              <a:t> =&gt; id: 300389376</a:t>
            </a:r>
          </a:p>
        </p:txBody>
      </p:sp>
      <p:sp>
        <p:nvSpPr>
          <p:cNvPr id="13" name="Freeform 13"/>
          <p:cNvSpPr/>
          <p:nvPr/>
        </p:nvSpPr>
        <p:spPr>
          <a:xfrm rot="-4274272">
            <a:off x="4674778" y="2047626"/>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29829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5682810" y="266700"/>
            <a:ext cx="6922380" cy="1153393"/>
          </a:xfrm>
          <a:prstGeom prst="rect">
            <a:avLst/>
          </a:prstGeom>
        </p:spPr>
        <p:txBody>
          <a:bodyPr wrap="square" lIns="0" tIns="0" rIns="0" bIns="0" rtlCol="0" anchor="t">
            <a:spAutoFit/>
          </a:bodyPr>
          <a:lstStyle/>
          <a:p>
            <a:pPr algn="ctr">
              <a:lnSpc>
                <a:spcPts val="10699"/>
              </a:lnSpc>
            </a:pPr>
            <a:r>
              <a:rPr lang="en-US" sz="4400" dirty="0">
                <a:solidFill>
                  <a:srgbClr val="000000"/>
                </a:solidFill>
                <a:latin typeface="Bryndan Write"/>
              </a:rPr>
              <a:t>Visualize the test set</a:t>
            </a:r>
          </a:p>
        </p:txBody>
      </p:sp>
      <p:pic>
        <p:nvPicPr>
          <p:cNvPr id="11266" name="Picture 2">
            <a:extLst>
              <a:ext uri="{FF2B5EF4-FFF2-40B4-BE49-F238E27FC236}">
                <a16:creationId xmlns:a16="http://schemas.microsoft.com/office/drawing/2014/main" id="{55FF536C-AB62-0BFB-07A6-7EC16F9D0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96618"/>
            <a:ext cx="13905594" cy="74676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a:extLst>
              <a:ext uri="{FF2B5EF4-FFF2-40B4-BE49-F238E27FC236}">
                <a16:creationId xmlns:a16="http://schemas.microsoft.com/office/drawing/2014/main" id="{FC432F0E-C671-D473-4D37-44C4A6FC2653}"/>
              </a:ext>
            </a:extLst>
          </p:cNvPr>
          <p:cNvSpPr/>
          <p:nvPr/>
        </p:nvSpPr>
        <p:spPr>
          <a:xfrm rot="6145841">
            <a:off x="12038789" y="432470"/>
            <a:ext cx="763722" cy="764978"/>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13">
            <a:extLst>
              <a:ext uri="{FF2B5EF4-FFF2-40B4-BE49-F238E27FC236}">
                <a16:creationId xmlns:a16="http://schemas.microsoft.com/office/drawing/2014/main" id="{824F84AD-FFA7-38E9-E138-AF699428746D}"/>
              </a:ext>
            </a:extLst>
          </p:cNvPr>
          <p:cNvSpPr/>
          <p:nvPr/>
        </p:nvSpPr>
        <p:spPr>
          <a:xfrm rot="17325728">
            <a:off x="5513327" y="910404"/>
            <a:ext cx="763720" cy="764980"/>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68190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5682810" y="266700"/>
            <a:ext cx="9480990" cy="1153393"/>
          </a:xfrm>
          <a:prstGeom prst="rect">
            <a:avLst/>
          </a:prstGeom>
        </p:spPr>
        <p:txBody>
          <a:bodyPr wrap="square" lIns="0" tIns="0" rIns="0" bIns="0" rtlCol="0" anchor="t">
            <a:spAutoFit/>
          </a:bodyPr>
          <a:lstStyle/>
          <a:p>
            <a:pPr algn="ctr">
              <a:lnSpc>
                <a:spcPts val="10699"/>
              </a:lnSpc>
            </a:pPr>
            <a:r>
              <a:rPr lang="en-US" sz="4400" dirty="0">
                <a:solidFill>
                  <a:srgbClr val="000000"/>
                </a:solidFill>
                <a:latin typeface="Bryndan Write"/>
              </a:rPr>
              <a:t>Q1) Obtain a baseline performance</a:t>
            </a:r>
          </a:p>
        </p:txBody>
      </p:sp>
      <p:grpSp>
        <p:nvGrpSpPr>
          <p:cNvPr id="3" name="Group 3">
            <a:extLst>
              <a:ext uri="{FF2B5EF4-FFF2-40B4-BE49-F238E27FC236}">
                <a16:creationId xmlns:a16="http://schemas.microsoft.com/office/drawing/2014/main" id="{2F61D357-0543-29D5-3E7B-DC4078E7160F}"/>
              </a:ext>
            </a:extLst>
          </p:cNvPr>
          <p:cNvGrpSpPr/>
          <p:nvPr/>
        </p:nvGrpSpPr>
        <p:grpSpPr>
          <a:xfrm>
            <a:off x="1066800" y="2171700"/>
            <a:ext cx="16459200" cy="5303430"/>
            <a:chOff x="0" y="0"/>
            <a:chExt cx="3499533" cy="670218"/>
          </a:xfrm>
        </p:grpSpPr>
        <p:sp>
          <p:nvSpPr>
            <p:cNvPr id="6" name="Freeform 4">
              <a:extLst>
                <a:ext uri="{FF2B5EF4-FFF2-40B4-BE49-F238E27FC236}">
                  <a16:creationId xmlns:a16="http://schemas.microsoft.com/office/drawing/2014/main" id="{598CB844-1FE8-52C4-44C3-639AEA7D420B}"/>
                </a:ext>
              </a:extLst>
            </p:cNvPr>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7" name="TextBox 5">
              <a:extLst>
                <a:ext uri="{FF2B5EF4-FFF2-40B4-BE49-F238E27FC236}">
                  <a16:creationId xmlns:a16="http://schemas.microsoft.com/office/drawing/2014/main" id="{859D2B87-DE82-A129-2E08-394320DC603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11">
            <a:extLst>
              <a:ext uri="{FF2B5EF4-FFF2-40B4-BE49-F238E27FC236}">
                <a16:creationId xmlns:a16="http://schemas.microsoft.com/office/drawing/2014/main" id="{F0B5466A-978B-8E8D-478D-910F031066BD}"/>
              </a:ext>
            </a:extLst>
          </p:cNvPr>
          <p:cNvSpPr txBox="1"/>
          <p:nvPr/>
        </p:nvSpPr>
        <p:spPr>
          <a:xfrm>
            <a:off x="2717217" y="3463727"/>
            <a:ext cx="13158366" cy="2999026"/>
          </a:xfrm>
          <a:prstGeom prst="rect">
            <a:avLst/>
          </a:prstGeom>
        </p:spPr>
        <p:txBody>
          <a:bodyPr wrap="square" lIns="0" tIns="0" rIns="0" bIns="0" rtlCol="0" anchor="t">
            <a:spAutoFit/>
          </a:bodyPr>
          <a:lstStyle/>
          <a:p>
            <a:pPr>
              <a:lnSpc>
                <a:spcPct val="150000"/>
              </a:lnSpc>
            </a:pPr>
            <a:r>
              <a:rPr lang="en-US" sz="2200" dirty="0">
                <a:solidFill>
                  <a:srgbClr val="FFFFFF"/>
                </a:solidFill>
                <a:latin typeface="Poppins"/>
              </a:rPr>
              <a:t>Apply these five algorithms, Plot confusion matrix and calculate the accuracy for each model: </a:t>
            </a:r>
          </a:p>
          <a:p>
            <a:pPr marL="342900" indent="-342900">
              <a:lnSpc>
                <a:spcPct val="150000"/>
              </a:lnSpc>
              <a:buFont typeface="+mj-lt"/>
              <a:buAutoNum type="arabicPeriod"/>
            </a:pPr>
            <a:r>
              <a:rPr lang="en-US" sz="2200" dirty="0">
                <a:solidFill>
                  <a:srgbClr val="FFFFFF"/>
                </a:solidFill>
                <a:latin typeface="Poppins"/>
              </a:rPr>
              <a:t>KNN </a:t>
            </a:r>
          </a:p>
          <a:p>
            <a:pPr marL="342900" indent="-342900">
              <a:lnSpc>
                <a:spcPct val="150000"/>
              </a:lnSpc>
              <a:buFont typeface="+mj-lt"/>
              <a:buAutoNum type="arabicPeriod"/>
            </a:pPr>
            <a:r>
              <a:rPr lang="en-US" sz="2200" dirty="0" err="1">
                <a:solidFill>
                  <a:srgbClr val="FFFFFF"/>
                </a:solidFill>
                <a:latin typeface="Poppins"/>
              </a:rPr>
              <a:t>LogisticRegression</a:t>
            </a:r>
            <a:endParaRPr lang="en-US" sz="2200" dirty="0">
              <a:solidFill>
                <a:srgbClr val="FFFFFF"/>
              </a:solidFill>
              <a:latin typeface="Poppins"/>
            </a:endParaRPr>
          </a:p>
          <a:p>
            <a:pPr marL="342900" indent="-342900">
              <a:lnSpc>
                <a:spcPct val="150000"/>
              </a:lnSpc>
              <a:buFont typeface="+mj-lt"/>
              <a:buAutoNum type="arabicPeriod"/>
            </a:pPr>
            <a:r>
              <a:rPr lang="en-US" sz="2200" dirty="0">
                <a:solidFill>
                  <a:srgbClr val="FFFFFF"/>
                </a:solidFill>
                <a:latin typeface="Poppins"/>
              </a:rPr>
              <a:t>SVM </a:t>
            </a:r>
          </a:p>
          <a:p>
            <a:pPr marL="342900" indent="-342900">
              <a:lnSpc>
                <a:spcPct val="150000"/>
              </a:lnSpc>
              <a:buFont typeface="+mj-lt"/>
              <a:buAutoNum type="arabicPeriod"/>
            </a:pPr>
            <a:r>
              <a:rPr lang="en-US" sz="2200" dirty="0" err="1">
                <a:solidFill>
                  <a:srgbClr val="FFFFFF"/>
                </a:solidFill>
                <a:latin typeface="Poppins"/>
              </a:rPr>
              <a:t>DecisionTreeClassifier</a:t>
            </a:r>
            <a:endParaRPr lang="en-US" sz="2200" dirty="0">
              <a:solidFill>
                <a:srgbClr val="FFFFFF"/>
              </a:solidFill>
              <a:latin typeface="Poppins"/>
            </a:endParaRPr>
          </a:p>
          <a:p>
            <a:pPr marL="342900" indent="-342900">
              <a:lnSpc>
                <a:spcPct val="150000"/>
              </a:lnSpc>
              <a:buFont typeface="+mj-lt"/>
              <a:buAutoNum type="arabicPeriod"/>
            </a:pPr>
            <a:r>
              <a:rPr lang="en-US" sz="2200" dirty="0">
                <a:solidFill>
                  <a:srgbClr val="FFFFFF"/>
                </a:solidFill>
                <a:latin typeface="Poppins"/>
              </a:rPr>
              <a:t>Naive Bayes Classifier </a:t>
            </a:r>
          </a:p>
        </p:txBody>
      </p:sp>
    </p:spTree>
    <p:extLst>
      <p:ext uri="{BB962C8B-B14F-4D97-AF65-F5344CB8AC3E}">
        <p14:creationId xmlns:p14="http://schemas.microsoft.com/office/powerpoint/2010/main" val="37271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8382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Plot the Confusion Matrix of each model</a:t>
            </a:r>
          </a:p>
        </p:txBody>
      </p:sp>
      <p:pic>
        <p:nvPicPr>
          <p:cNvPr id="12290" name="Picture 2">
            <a:extLst>
              <a:ext uri="{FF2B5EF4-FFF2-40B4-BE49-F238E27FC236}">
                <a16:creationId xmlns:a16="http://schemas.microsoft.com/office/drawing/2014/main" id="{64FE575F-6EF0-D65E-3509-06306119D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738079"/>
            <a:ext cx="14192250" cy="942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33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9525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 Plot the Accuracy of each Model in a Bar-char</a:t>
            </a:r>
          </a:p>
        </p:txBody>
      </p:sp>
      <p:pic>
        <p:nvPicPr>
          <p:cNvPr id="13314" name="Picture 2">
            <a:extLst>
              <a:ext uri="{FF2B5EF4-FFF2-40B4-BE49-F238E27FC236}">
                <a16:creationId xmlns:a16="http://schemas.microsoft.com/office/drawing/2014/main" id="{5521E173-49E6-F456-E4F9-12B552AF8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876300"/>
            <a:ext cx="14249400" cy="8794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0C6FBA-4FC3-4207-D352-B3E43F436B95}"/>
              </a:ext>
            </a:extLst>
          </p:cNvPr>
          <p:cNvSpPr txBox="1"/>
          <p:nvPr/>
        </p:nvSpPr>
        <p:spPr>
          <a:xfrm>
            <a:off x="228599" y="2807330"/>
            <a:ext cx="3276601"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rgbClr val="000000"/>
                </a:solidFill>
                <a:latin typeface="Bryndan Write"/>
              </a:rPr>
              <a:t>The Base-Line algorithm is Decision Tree with Testing accuracy is 76%</a:t>
            </a:r>
          </a:p>
        </p:txBody>
      </p:sp>
    </p:spTree>
    <p:extLst>
      <p:ext uri="{BB962C8B-B14F-4D97-AF65-F5344CB8AC3E}">
        <p14:creationId xmlns:p14="http://schemas.microsoft.com/office/powerpoint/2010/main" val="1302227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2514600" y="281141"/>
            <a:ext cx="15316200" cy="1153393"/>
          </a:xfrm>
          <a:prstGeom prst="rect">
            <a:avLst/>
          </a:prstGeom>
        </p:spPr>
        <p:txBody>
          <a:bodyPr wrap="square" lIns="0" tIns="0" rIns="0" bIns="0" rtlCol="0" anchor="t">
            <a:spAutoFit/>
          </a:bodyPr>
          <a:lstStyle/>
          <a:p>
            <a:pPr>
              <a:lnSpc>
                <a:spcPts val="10699"/>
              </a:lnSpc>
            </a:pPr>
            <a:r>
              <a:rPr lang="en-US" sz="4400" dirty="0">
                <a:solidFill>
                  <a:srgbClr val="000000"/>
                </a:solidFill>
                <a:latin typeface="Bryndan Write"/>
              </a:rPr>
              <a:t>Q2) Comparing Dimensionality Reduction to Feature Selection</a:t>
            </a:r>
          </a:p>
        </p:txBody>
      </p:sp>
      <p:grpSp>
        <p:nvGrpSpPr>
          <p:cNvPr id="3" name="Group 3">
            <a:extLst>
              <a:ext uri="{FF2B5EF4-FFF2-40B4-BE49-F238E27FC236}">
                <a16:creationId xmlns:a16="http://schemas.microsoft.com/office/drawing/2014/main" id="{2F61D357-0543-29D5-3E7B-DC4078E7160F}"/>
              </a:ext>
            </a:extLst>
          </p:cNvPr>
          <p:cNvGrpSpPr/>
          <p:nvPr/>
        </p:nvGrpSpPr>
        <p:grpSpPr>
          <a:xfrm>
            <a:off x="1066800" y="2171700"/>
            <a:ext cx="16459200" cy="5303430"/>
            <a:chOff x="0" y="0"/>
            <a:chExt cx="3499533" cy="670218"/>
          </a:xfrm>
        </p:grpSpPr>
        <p:sp>
          <p:nvSpPr>
            <p:cNvPr id="6" name="Freeform 4">
              <a:extLst>
                <a:ext uri="{FF2B5EF4-FFF2-40B4-BE49-F238E27FC236}">
                  <a16:creationId xmlns:a16="http://schemas.microsoft.com/office/drawing/2014/main" id="{598CB844-1FE8-52C4-44C3-639AEA7D420B}"/>
                </a:ext>
              </a:extLst>
            </p:cNvPr>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7" name="TextBox 5">
              <a:extLst>
                <a:ext uri="{FF2B5EF4-FFF2-40B4-BE49-F238E27FC236}">
                  <a16:creationId xmlns:a16="http://schemas.microsoft.com/office/drawing/2014/main" id="{859D2B87-DE82-A129-2E08-394320DC603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11">
            <a:extLst>
              <a:ext uri="{FF2B5EF4-FFF2-40B4-BE49-F238E27FC236}">
                <a16:creationId xmlns:a16="http://schemas.microsoft.com/office/drawing/2014/main" id="{F0B5466A-978B-8E8D-478D-910F031066BD}"/>
              </a:ext>
            </a:extLst>
          </p:cNvPr>
          <p:cNvSpPr txBox="1"/>
          <p:nvPr/>
        </p:nvSpPr>
        <p:spPr>
          <a:xfrm>
            <a:off x="2717217" y="3463727"/>
            <a:ext cx="13158366" cy="1475532"/>
          </a:xfrm>
          <a:prstGeom prst="rect">
            <a:avLst/>
          </a:prstGeom>
        </p:spPr>
        <p:txBody>
          <a:bodyPr wrap="square" lIns="0" tIns="0" rIns="0" bIns="0" rtlCol="0" anchor="t">
            <a:spAutoFit/>
          </a:bodyPr>
          <a:lstStyle/>
          <a:p>
            <a:pPr>
              <a:lnSpc>
                <a:spcPct val="150000"/>
              </a:lnSpc>
            </a:pPr>
            <a:r>
              <a:rPr lang="en-US" sz="2200" dirty="0">
                <a:solidFill>
                  <a:srgbClr val="FFFFFF"/>
                </a:solidFill>
                <a:latin typeface="Poppins"/>
              </a:rPr>
              <a:t>Apply feature selection methods:</a:t>
            </a:r>
          </a:p>
          <a:p>
            <a:pPr marL="342900" indent="-342900">
              <a:lnSpc>
                <a:spcPct val="150000"/>
              </a:lnSpc>
              <a:buFont typeface="Arial" panose="020B0604020202020204" pitchFamily="34" charset="0"/>
              <a:buChar char="•"/>
            </a:pPr>
            <a:r>
              <a:rPr lang="en-US" sz="2200" dirty="0">
                <a:solidFill>
                  <a:srgbClr val="FFFFFF"/>
                </a:solidFill>
                <a:latin typeface="Poppins"/>
              </a:rPr>
              <a:t>Filter Based Approach </a:t>
            </a:r>
          </a:p>
          <a:p>
            <a:pPr marL="342900" indent="-342900">
              <a:lnSpc>
                <a:spcPct val="150000"/>
              </a:lnSpc>
              <a:buFont typeface="Arial" panose="020B0604020202020204" pitchFamily="34" charset="0"/>
              <a:buChar char="•"/>
            </a:pPr>
            <a:r>
              <a:rPr lang="en-US" sz="2200" dirty="0">
                <a:solidFill>
                  <a:srgbClr val="FFFFFF"/>
                </a:solidFill>
                <a:latin typeface="Poppins"/>
              </a:rPr>
              <a:t>Wrapper Based Approach</a:t>
            </a:r>
          </a:p>
        </p:txBody>
      </p:sp>
    </p:spTree>
    <p:extLst>
      <p:ext uri="{BB962C8B-B14F-4D97-AF65-F5344CB8AC3E}">
        <p14:creationId xmlns:p14="http://schemas.microsoft.com/office/powerpoint/2010/main" val="286042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9525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Filter Based Approach using ANOVA</a:t>
            </a:r>
          </a:p>
        </p:txBody>
      </p:sp>
      <p:pic>
        <p:nvPicPr>
          <p:cNvPr id="4" name="Picture 3">
            <a:extLst>
              <a:ext uri="{FF2B5EF4-FFF2-40B4-BE49-F238E27FC236}">
                <a16:creationId xmlns:a16="http://schemas.microsoft.com/office/drawing/2014/main" id="{75E4B8F4-4531-33EA-031F-BF03C6F10880}"/>
              </a:ext>
            </a:extLst>
          </p:cNvPr>
          <p:cNvPicPr>
            <a:picLocks noChangeAspect="1"/>
          </p:cNvPicPr>
          <p:nvPr/>
        </p:nvPicPr>
        <p:blipFill>
          <a:blip r:embed="rId3"/>
          <a:stretch>
            <a:fillRect/>
          </a:stretch>
        </p:blipFill>
        <p:spPr>
          <a:xfrm>
            <a:off x="1295398" y="1371600"/>
            <a:ext cx="7744968" cy="6689368"/>
          </a:xfrm>
          <a:prstGeom prst="rect">
            <a:avLst/>
          </a:prstGeom>
        </p:spPr>
      </p:pic>
      <p:pic>
        <p:nvPicPr>
          <p:cNvPr id="4098" name="Picture 2">
            <a:extLst>
              <a:ext uri="{FF2B5EF4-FFF2-40B4-BE49-F238E27FC236}">
                <a16:creationId xmlns:a16="http://schemas.microsoft.com/office/drawing/2014/main" id="{B0469BAA-7A10-6877-3DF4-20F1BB1C5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00" y="1371600"/>
            <a:ext cx="8632073" cy="666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8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9525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Filter Based Approach using ANOVA</a:t>
            </a:r>
          </a:p>
        </p:txBody>
      </p:sp>
      <p:pic>
        <p:nvPicPr>
          <p:cNvPr id="9" name="Picture 8">
            <a:extLst>
              <a:ext uri="{FF2B5EF4-FFF2-40B4-BE49-F238E27FC236}">
                <a16:creationId xmlns:a16="http://schemas.microsoft.com/office/drawing/2014/main" id="{6C634F2C-221B-C33C-9A4E-4FC30342C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954" y="1371600"/>
            <a:ext cx="7745046" cy="6667498"/>
          </a:xfrm>
          <a:prstGeom prst="rect">
            <a:avLst/>
          </a:prstGeom>
        </p:spPr>
      </p:pic>
      <p:pic>
        <p:nvPicPr>
          <p:cNvPr id="2052" name="Picture 4">
            <a:extLst>
              <a:ext uri="{FF2B5EF4-FFF2-40B4-BE49-F238E27FC236}">
                <a16:creationId xmlns:a16="http://schemas.microsoft.com/office/drawing/2014/main" id="{AADAA708-FABA-C753-600B-AE6A72FD9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1374666"/>
            <a:ext cx="8262358" cy="666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6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3810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11811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Wrapper Based Approach using Forward Feature Elimination</a:t>
            </a:r>
          </a:p>
        </p:txBody>
      </p:sp>
      <p:pic>
        <p:nvPicPr>
          <p:cNvPr id="1026" name="Picture 2">
            <a:extLst>
              <a:ext uri="{FF2B5EF4-FFF2-40B4-BE49-F238E27FC236}">
                <a16:creationId xmlns:a16="http://schemas.microsoft.com/office/drawing/2014/main" id="{D439DCEC-91C4-354E-AA0A-937B0509D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369854"/>
            <a:ext cx="8266176" cy="6576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ED3C70-E8FB-72BD-4842-5E21F12CD8B8}"/>
              </a:ext>
            </a:extLst>
          </p:cNvPr>
          <p:cNvPicPr>
            <a:picLocks noChangeAspect="1"/>
          </p:cNvPicPr>
          <p:nvPr/>
        </p:nvPicPr>
        <p:blipFill>
          <a:blip r:embed="rId4"/>
          <a:stretch>
            <a:fillRect/>
          </a:stretch>
        </p:blipFill>
        <p:spPr>
          <a:xfrm>
            <a:off x="1295400" y="1369854"/>
            <a:ext cx="7744968" cy="6576011"/>
          </a:xfrm>
          <a:prstGeom prst="rect">
            <a:avLst/>
          </a:prstGeom>
        </p:spPr>
      </p:pic>
    </p:spTree>
    <p:extLst>
      <p:ext uri="{BB962C8B-B14F-4D97-AF65-F5344CB8AC3E}">
        <p14:creationId xmlns:p14="http://schemas.microsoft.com/office/powerpoint/2010/main" val="1575784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11811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Wrapper Based Approach using Forward Feature Elimination</a:t>
            </a:r>
          </a:p>
        </p:txBody>
      </p:sp>
      <p:pic>
        <p:nvPicPr>
          <p:cNvPr id="4" name="Picture 3">
            <a:extLst>
              <a:ext uri="{FF2B5EF4-FFF2-40B4-BE49-F238E27FC236}">
                <a16:creationId xmlns:a16="http://schemas.microsoft.com/office/drawing/2014/main" id="{B5A21FB2-5680-99FB-AB2C-A56C9142ADDE}"/>
              </a:ext>
            </a:extLst>
          </p:cNvPr>
          <p:cNvPicPr>
            <a:picLocks noChangeAspect="1"/>
          </p:cNvPicPr>
          <p:nvPr/>
        </p:nvPicPr>
        <p:blipFill>
          <a:blip r:embed="rId3"/>
          <a:stretch>
            <a:fillRect/>
          </a:stretch>
        </p:blipFill>
        <p:spPr>
          <a:xfrm>
            <a:off x="1342161" y="1328682"/>
            <a:ext cx="7781057" cy="6941264"/>
          </a:xfrm>
          <a:prstGeom prst="rect">
            <a:avLst/>
          </a:prstGeom>
        </p:spPr>
      </p:pic>
      <p:pic>
        <p:nvPicPr>
          <p:cNvPr id="1026" name="Picture 2">
            <a:extLst>
              <a:ext uri="{FF2B5EF4-FFF2-40B4-BE49-F238E27FC236}">
                <a16:creationId xmlns:a16="http://schemas.microsoft.com/office/drawing/2014/main" id="{8527D895-1B80-A2B8-CFDD-B77A47DB6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1328682"/>
            <a:ext cx="8350816" cy="694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48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118110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Comparison for Best Performance  </a:t>
            </a:r>
          </a:p>
        </p:txBody>
      </p:sp>
      <p:graphicFrame>
        <p:nvGraphicFramePr>
          <p:cNvPr id="8" name="Table 8">
            <a:extLst>
              <a:ext uri="{FF2B5EF4-FFF2-40B4-BE49-F238E27FC236}">
                <a16:creationId xmlns:a16="http://schemas.microsoft.com/office/drawing/2014/main" id="{2C3C7300-B318-38F8-A637-E453FA1AF77C}"/>
              </a:ext>
            </a:extLst>
          </p:cNvPr>
          <p:cNvGraphicFramePr>
            <a:graphicFrameLocks noGrp="1"/>
          </p:cNvGraphicFramePr>
          <p:nvPr>
            <p:extLst>
              <p:ext uri="{D42A27DB-BD31-4B8C-83A1-F6EECF244321}">
                <p14:modId xmlns:p14="http://schemas.microsoft.com/office/powerpoint/2010/main" val="3595988826"/>
              </p:ext>
            </p:extLst>
          </p:nvPr>
        </p:nvGraphicFramePr>
        <p:xfrm>
          <a:off x="2819400" y="2210806"/>
          <a:ext cx="14020800" cy="4651017"/>
        </p:xfrm>
        <a:graphic>
          <a:graphicData uri="http://schemas.openxmlformats.org/drawingml/2006/table">
            <a:tbl>
              <a:tblPr firstRow="1" bandRow="1">
                <a:tableStyleId>{F5AB1C69-6EDB-4FF4-983F-18BD219EF322}</a:tableStyleId>
              </a:tblPr>
              <a:tblGrid>
                <a:gridCol w="4673600">
                  <a:extLst>
                    <a:ext uri="{9D8B030D-6E8A-4147-A177-3AD203B41FA5}">
                      <a16:colId xmlns:a16="http://schemas.microsoft.com/office/drawing/2014/main" val="1914645799"/>
                    </a:ext>
                  </a:extLst>
                </a:gridCol>
                <a:gridCol w="4673600">
                  <a:extLst>
                    <a:ext uri="{9D8B030D-6E8A-4147-A177-3AD203B41FA5}">
                      <a16:colId xmlns:a16="http://schemas.microsoft.com/office/drawing/2014/main" val="1875289386"/>
                    </a:ext>
                  </a:extLst>
                </a:gridCol>
                <a:gridCol w="4673600">
                  <a:extLst>
                    <a:ext uri="{9D8B030D-6E8A-4147-A177-3AD203B41FA5}">
                      <a16:colId xmlns:a16="http://schemas.microsoft.com/office/drawing/2014/main" val="2417524966"/>
                    </a:ext>
                  </a:extLst>
                </a:gridCol>
              </a:tblGrid>
              <a:tr h="10667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Model / Feature Selection</a:t>
                      </a:r>
                    </a:p>
                  </a:txBody>
                  <a:tcPr/>
                </a:tc>
                <a:tc>
                  <a:txBody>
                    <a:bodyPr/>
                    <a:lstStyle/>
                    <a:p>
                      <a:pPr algn="ctr"/>
                      <a:r>
                        <a:rPr lang="en-US" sz="3200" dirty="0"/>
                        <a:t>Decision Tree</a:t>
                      </a:r>
                    </a:p>
                  </a:txBody>
                  <a:tcPr/>
                </a:tc>
                <a:tc>
                  <a:txBody>
                    <a:bodyPr/>
                    <a:lstStyle/>
                    <a:p>
                      <a:pPr algn="ctr"/>
                      <a:r>
                        <a:rPr lang="en-US" sz="3200" dirty="0"/>
                        <a:t>KNN</a:t>
                      </a:r>
                    </a:p>
                  </a:txBody>
                  <a:tcPr/>
                </a:tc>
                <a:extLst>
                  <a:ext uri="{0D108BD9-81ED-4DB2-BD59-A6C34878D82A}">
                    <a16:rowId xmlns:a16="http://schemas.microsoft.com/office/drawing/2014/main" val="1379768810"/>
                  </a:ext>
                </a:extLst>
              </a:tr>
              <a:tr h="1194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Baseline</a:t>
                      </a:r>
                    </a:p>
                  </a:txBody>
                  <a:tcPr/>
                </a:tc>
                <a:tc>
                  <a:txBody>
                    <a:bodyPr/>
                    <a:lstStyle/>
                    <a:p>
                      <a:pPr algn="ctr"/>
                      <a:r>
                        <a:rPr lang="en-US" sz="2200" b="1" dirty="0"/>
                        <a:t>76.1%</a:t>
                      </a:r>
                    </a:p>
                  </a:txBody>
                  <a:tcPr/>
                </a:tc>
                <a:tc>
                  <a:txBody>
                    <a:bodyPr/>
                    <a:lstStyle/>
                    <a:p>
                      <a:pPr algn="ctr"/>
                      <a:r>
                        <a:rPr lang="en-US" sz="2200" b="1" dirty="0"/>
                        <a:t>73.0%</a:t>
                      </a:r>
                    </a:p>
                  </a:txBody>
                  <a:tcPr/>
                </a:tc>
                <a:extLst>
                  <a:ext uri="{0D108BD9-81ED-4DB2-BD59-A6C34878D82A}">
                    <a16:rowId xmlns:a16="http://schemas.microsoft.com/office/drawing/2014/main" val="1961723315"/>
                  </a:ext>
                </a:extLst>
              </a:tr>
              <a:tr h="1194740">
                <a:tc>
                  <a:txBody>
                    <a:bodyPr/>
                    <a:lstStyle/>
                    <a:p>
                      <a:pPr algn="ctr"/>
                      <a:r>
                        <a:rPr lang="en-US" sz="2800" dirty="0"/>
                        <a:t>ANOVA</a:t>
                      </a:r>
                    </a:p>
                  </a:txBody>
                  <a:tcPr/>
                </a:tc>
                <a:tc>
                  <a:txBody>
                    <a:bodyPr/>
                    <a:lstStyle/>
                    <a:p>
                      <a:pPr algn="ctr"/>
                      <a:r>
                        <a:rPr lang="en-US" sz="2200" b="1" dirty="0"/>
                        <a:t>76.39% at k=30</a:t>
                      </a:r>
                    </a:p>
                  </a:txBody>
                  <a:tcPr/>
                </a:tc>
                <a:tc>
                  <a:txBody>
                    <a:bodyPr/>
                    <a:lstStyle/>
                    <a:p>
                      <a:pPr algn="ctr"/>
                      <a:r>
                        <a:rPr lang="en-US" sz="2200" b="1" dirty="0"/>
                        <a:t>74.3% at k=30</a:t>
                      </a:r>
                    </a:p>
                  </a:txBody>
                  <a:tcPr/>
                </a:tc>
                <a:extLst>
                  <a:ext uri="{0D108BD9-81ED-4DB2-BD59-A6C34878D82A}">
                    <a16:rowId xmlns:a16="http://schemas.microsoft.com/office/drawing/2014/main" val="2871053958"/>
                  </a:ext>
                </a:extLst>
              </a:tr>
              <a:tr h="1194740">
                <a:tc>
                  <a:txBody>
                    <a:bodyPr/>
                    <a:lstStyle/>
                    <a:p>
                      <a:pPr algn="ctr"/>
                      <a:r>
                        <a:rPr lang="en-US" sz="2800" dirty="0"/>
                        <a:t>Wrapper</a:t>
                      </a:r>
                    </a:p>
                  </a:txBody>
                  <a:tcPr/>
                </a:tc>
                <a:tc>
                  <a:txBody>
                    <a:bodyPr/>
                    <a:lstStyle/>
                    <a:p>
                      <a:pPr algn="ctr"/>
                      <a:r>
                        <a:rPr lang="en-US" sz="2200" b="1" dirty="0"/>
                        <a:t>76.07% at k </a:t>
                      </a:r>
                      <a:r>
                        <a:rPr lang="en-US" sz="2200" b="1"/>
                        <a:t>= 30</a:t>
                      </a:r>
                      <a:endParaRPr lang="en-US" sz="2200" b="1" dirty="0"/>
                    </a:p>
                  </a:txBody>
                  <a:tcPr/>
                </a:tc>
                <a:tc>
                  <a:txBody>
                    <a:bodyPr/>
                    <a:lstStyle/>
                    <a:p>
                      <a:pPr algn="ctr"/>
                      <a:r>
                        <a:rPr lang="en-US" sz="2200" b="1" dirty="0"/>
                        <a:t>74.30% at k=28</a:t>
                      </a:r>
                    </a:p>
                  </a:txBody>
                  <a:tcPr/>
                </a:tc>
                <a:extLst>
                  <a:ext uri="{0D108BD9-81ED-4DB2-BD59-A6C34878D82A}">
                    <a16:rowId xmlns:a16="http://schemas.microsoft.com/office/drawing/2014/main" val="1618690891"/>
                  </a:ext>
                </a:extLst>
              </a:tr>
            </a:tbl>
          </a:graphicData>
        </a:graphic>
      </p:graphicFrame>
    </p:spTree>
    <p:extLst>
      <p:ext uri="{BB962C8B-B14F-4D97-AF65-F5344CB8AC3E}">
        <p14:creationId xmlns:p14="http://schemas.microsoft.com/office/powerpoint/2010/main" val="250432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74133"/>
            <a:ext cx="18288000" cy="10287000"/>
          </a:xfrm>
          <a:prstGeom prst="rect">
            <a:avLst/>
          </a:prstGeom>
        </p:spPr>
      </p:pic>
      <p:grpSp>
        <p:nvGrpSpPr>
          <p:cNvPr id="3" name="Group 3"/>
          <p:cNvGrpSpPr/>
          <p:nvPr/>
        </p:nvGrpSpPr>
        <p:grpSpPr>
          <a:xfrm>
            <a:off x="2500356" y="3803333"/>
            <a:ext cx="13287288" cy="2544734"/>
            <a:chOff x="0" y="0"/>
            <a:chExt cx="3499533" cy="670218"/>
          </a:xfrm>
        </p:grpSpPr>
        <p:sp>
          <p:nvSpPr>
            <p:cNvPr id="4" name="Freeform 4"/>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500356" y="6561166"/>
            <a:ext cx="13287288" cy="2544734"/>
            <a:chOff x="0" y="0"/>
            <a:chExt cx="3499533" cy="670218"/>
          </a:xfrm>
        </p:grpSpPr>
        <p:sp>
          <p:nvSpPr>
            <p:cNvPr id="7" name="Freeform 7"/>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80897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1979303" y="67717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682810" y="654307"/>
            <a:ext cx="6922380" cy="2744341"/>
          </a:xfrm>
          <a:prstGeom prst="rect">
            <a:avLst/>
          </a:prstGeom>
        </p:spPr>
        <p:txBody>
          <a:bodyPr wrap="square" lIns="0" tIns="0" rIns="0" bIns="0" rtlCol="0" anchor="t">
            <a:spAutoFit/>
          </a:bodyPr>
          <a:lstStyle/>
          <a:p>
            <a:pPr algn="ctr">
              <a:lnSpc>
                <a:spcPts val="10699"/>
              </a:lnSpc>
            </a:pPr>
            <a:r>
              <a:rPr lang="en-US" sz="9999" dirty="0">
                <a:solidFill>
                  <a:srgbClr val="000000"/>
                </a:solidFill>
                <a:latin typeface="Bryndan Write"/>
              </a:rPr>
              <a:t>Problem’s overview</a:t>
            </a:r>
          </a:p>
        </p:txBody>
      </p:sp>
      <p:sp>
        <p:nvSpPr>
          <p:cNvPr id="11" name="TextBox 11"/>
          <p:cNvSpPr txBox="1"/>
          <p:nvPr/>
        </p:nvSpPr>
        <p:spPr>
          <a:xfrm>
            <a:off x="2971800" y="4173997"/>
            <a:ext cx="12496800" cy="1475532"/>
          </a:xfrm>
          <a:prstGeom prst="rect">
            <a:avLst/>
          </a:prstGeom>
        </p:spPr>
        <p:txBody>
          <a:bodyPr wrap="square" lIns="0" tIns="0" rIns="0" bIns="0" rtlCol="0" anchor="t">
            <a:spAutoFit/>
          </a:bodyPr>
          <a:lstStyle/>
          <a:p>
            <a:pPr algn="ctr">
              <a:lnSpc>
                <a:spcPct val="150000"/>
              </a:lnSpc>
            </a:pPr>
            <a:r>
              <a:rPr lang="en-US" sz="2200" dirty="0">
                <a:solidFill>
                  <a:srgbClr val="FFFFFF"/>
                </a:solidFill>
                <a:latin typeface="Poppins"/>
              </a:rPr>
              <a:t>It is a supervised machine learning classification problem. The objective is to predict the forest cover type (represented as integers) for each 30m x 30m patch in the forest, based on various geographical and environmental features.</a:t>
            </a:r>
          </a:p>
        </p:txBody>
      </p:sp>
      <p:sp>
        <p:nvSpPr>
          <p:cNvPr id="12" name="TextBox 12"/>
          <p:cNvSpPr txBox="1"/>
          <p:nvPr/>
        </p:nvSpPr>
        <p:spPr>
          <a:xfrm>
            <a:off x="2819400" y="6547674"/>
            <a:ext cx="12649200" cy="2491195"/>
          </a:xfrm>
          <a:prstGeom prst="rect">
            <a:avLst/>
          </a:prstGeom>
        </p:spPr>
        <p:txBody>
          <a:bodyPr wrap="square" lIns="0" tIns="0" rIns="0" bIns="0" rtlCol="0" anchor="t">
            <a:spAutoFit/>
          </a:bodyPr>
          <a:lstStyle/>
          <a:p>
            <a:pPr algn="ctr">
              <a:lnSpc>
                <a:spcPct val="150000"/>
              </a:lnSpc>
            </a:pPr>
            <a:r>
              <a:rPr lang="en-US" sz="2200" dirty="0">
                <a:solidFill>
                  <a:srgbClr val="FFFFFF"/>
                </a:solidFill>
                <a:latin typeface="Poppins"/>
              </a:rPr>
              <a:t>A machine learning model is trained on the training set to understand the relationships between the features and the corresponding </a:t>
            </a:r>
            <a:r>
              <a:rPr lang="en-US" sz="2200" dirty="0" err="1">
                <a:solidFill>
                  <a:srgbClr val="FFFFFF"/>
                </a:solidFill>
                <a:latin typeface="Poppins"/>
              </a:rPr>
              <a:t>Cover_Type</a:t>
            </a:r>
            <a:r>
              <a:rPr lang="en-US" sz="2200" dirty="0">
                <a:solidFill>
                  <a:srgbClr val="FFFFFF"/>
                </a:solidFill>
                <a:latin typeface="Poppins"/>
              </a:rPr>
              <a:t> labels. Once trained, the model is utilized to make predictions for each observation in the test set. To assess the model's performance, appropriate evaluation metrics are employed to measure its accuracy in predicting the forest cover types.</a:t>
            </a:r>
          </a:p>
        </p:txBody>
      </p:sp>
      <p:sp>
        <p:nvSpPr>
          <p:cNvPr id="13" name="Freeform 13"/>
          <p:cNvSpPr/>
          <p:nvPr/>
        </p:nvSpPr>
        <p:spPr>
          <a:xfrm rot="-4274272">
            <a:off x="4674778" y="2047626"/>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15240" y="22860"/>
            <a:ext cx="18288000" cy="10287000"/>
          </a:xfrm>
          <a:prstGeom prst="rect">
            <a:avLst/>
          </a:prstGeom>
        </p:spPr>
      </p:pic>
      <p:sp>
        <p:nvSpPr>
          <p:cNvPr id="10" name="TextBox 10"/>
          <p:cNvSpPr txBox="1"/>
          <p:nvPr/>
        </p:nvSpPr>
        <p:spPr>
          <a:xfrm>
            <a:off x="2514600" y="281141"/>
            <a:ext cx="15316200" cy="1153393"/>
          </a:xfrm>
          <a:prstGeom prst="rect">
            <a:avLst/>
          </a:prstGeom>
        </p:spPr>
        <p:txBody>
          <a:bodyPr wrap="square" lIns="0" tIns="0" rIns="0" bIns="0" rtlCol="0" anchor="t">
            <a:spAutoFit/>
          </a:bodyPr>
          <a:lstStyle/>
          <a:p>
            <a:pPr>
              <a:lnSpc>
                <a:spcPts val="10699"/>
              </a:lnSpc>
            </a:pPr>
            <a:r>
              <a:rPr lang="en-US" sz="4400" dirty="0">
                <a:solidFill>
                  <a:srgbClr val="000000"/>
                </a:solidFill>
                <a:latin typeface="Bryndan Write"/>
              </a:rPr>
              <a:t>Q3) Adding more machine learning model </a:t>
            </a:r>
          </a:p>
        </p:txBody>
      </p:sp>
      <p:grpSp>
        <p:nvGrpSpPr>
          <p:cNvPr id="14" name="Group 3">
            <a:extLst>
              <a:ext uri="{FF2B5EF4-FFF2-40B4-BE49-F238E27FC236}">
                <a16:creationId xmlns:a16="http://schemas.microsoft.com/office/drawing/2014/main" id="{A8BEEE04-873C-1CFF-84E5-2C977F1999CE}"/>
              </a:ext>
            </a:extLst>
          </p:cNvPr>
          <p:cNvGrpSpPr/>
          <p:nvPr/>
        </p:nvGrpSpPr>
        <p:grpSpPr>
          <a:xfrm>
            <a:off x="1066800" y="2171700"/>
            <a:ext cx="16459200" cy="5303430"/>
            <a:chOff x="0" y="0"/>
            <a:chExt cx="3499533" cy="670218"/>
          </a:xfrm>
        </p:grpSpPr>
        <p:sp>
          <p:nvSpPr>
            <p:cNvPr id="15" name="Freeform 4">
              <a:extLst>
                <a:ext uri="{FF2B5EF4-FFF2-40B4-BE49-F238E27FC236}">
                  <a16:creationId xmlns:a16="http://schemas.microsoft.com/office/drawing/2014/main" id="{D633627B-C061-7128-CBF2-CF133E456F80}"/>
                </a:ext>
              </a:extLst>
            </p:cNvPr>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txBody>
            <a:bodyPr/>
            <a:lstStyle/>
            <a:p>
              <a:endParaRPr lang="en-US" dirty="0"/>
            </a:p>
          </p:txBody>
        </p:sp>
        <p:sp>
          <p:nvSpPr>
            <p:cNvPr id="16" name="TextBox 5">
              <a:extLst>
                <a:ext uri="{FF2B5EF4-FFF2-40B4-BE49-F238E27FC236}">
                  <a16:creationId xmlns:a16="http://schemas.microsoft.com/office/drawing/2014/main" id="{122CFFC7-9DE2-5545-9645-429B75BFF02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1">
            <a:extLst>
              <a:ext uri="{FF2B5EF4-FFF2-40B4-BE49-F238E27FC236}">
                <a16:creationId xmlns:a16="http://schemas.microsoft.com/office/drawing/2014/main" id="{F242DFB2-E4E4-DB2A-D358-31EAB1AD0828}"/>
              </a:ext>
            </a:extLst>
          </p:cNvPr>
          <p:cNvSpPr txBox="1"/>
          <p:nvPr/>
        </p:nvSpPr>
        <p:spPr>
          <a:xfrm>
            <a:off x="2717217" y="3463727"/>
            <a:ext cx="13158366" cy="1983363"/>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200" dirty="0">
                <a:solidFill>
                  <a:srgbClr val="FFFFFF"/>
                </a:solidFill>
                <a:latin typeface="Poppins"/>
              </a:rPr>
              <a:t>Apply Random Forest</a:t>
            </a:r>
            <a:endParaRPr lang="ar-EG" sz="2200" dirty="0">
              <a:solidFill>
                <a:srgbClr val="FFFFFF"/>
              </a:solidFill>
              <a:latin typeface="Poppins"/>
            </a:endParaRPr>
          </a:p>
          <a:p>
            <a:pPr marL="457200" indent="-457200">
              <a:lnSpc>
                <a:spcPct val="150000"/>
              </a:lnSpc>
              <a:buFont typeface="+mj-lt"/>
              <a:buAutoNum type="arabicPeriod"/>
            </a:pPr>
            <a:r>
              <a:rPr lang="en-US" sz="2200" dirty="0">
                <a:solidFill>
                  <a:srgbClr val="FFFFFF"/>
                </a:solidFill>
                <a:latin typeface="Poppins"/>
              </a:rPr>
              <a:t>Apply </a:t>
            </a:r>
            <a:r>
              <a:rPr lang="en-US" sz="2200" dirty="0" err="1">
                <a:solidFill>
                  <a:srgbClr val="FFFFFF"/>
                </a:solidFill>
                <a:latin typeface="Poppins"/>
              </a:rPr>
              <a:t>XGBoost</a:t>
            </a:r>
            <a:r>
              <a:rPr lang="en-US" sz="2200" dirty="0">
                <a:solidFill>
                  <a:srgbClr val="FFFFFF"/>
                </a:solidFill>
                <a:latin typeface="Poppins"/>
              </a:rPr>
              <a:t> model</a:t>
            </a:r>
            <a:endParaRPr lang="ar-EG" sz="2200" dirty="0">
              <a:solidFill>
                <a:srgbClr val="FFFFFF"/>
              </a:solidFill>
              <a:latin typeface="Poppins"/>
            </a:endParaRPr>
          </a:p>
          <a:p>
            <a:pPr marL="457200" indent="-457200">
              <a:lnSpc>
                <a:spcPct val="150000"/>
              </a:lnSpc>
              <a:buFont typeface="+mj-lt"/>
              <a:buAutoNum type="arabicPeriod"/>
            </a:pPr>
            <a:r>
              <a:rPr lang="en-US" sz="2200" dirty="0">
                <a:solidFill>
                  <a:srgbClr val="FFFFFF"/>
                </a:solidFill>
                <a:latin typeface="Poppins"/>
              </a:rPr>
              <a:t>Apply bagging model</a:t>
            </a:r>
          </a:p>
          <a:p>
            <a:pPr>
              <a:lnSpc>
                <a:spcPct val="150000"/>
              </a:lnSpc>
            </a:pPr>
            <a:endParaRPr lang="en-US" sz="2200" dirty="0">
              <a:solidFill>
                <a:srgbClr val="FFFFFF"/>
              </a:solidFill>
              <a:latin typeface="Poppins"/>
            </a:endParaRPr>
          </a:p>
        </p:txBody>
      </p:sp>
    </p:spTree>
    <p:extLst>
      <p:ext uri="{BB962C8B-B14F-4D97-AF65-F5344CB8AC3E}">
        <p14:creationId xmlns:p14="http://schemas.microsoft.com/office/powerpoint/2010/main" val="2758595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04927" y="-199309"/>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Filter based approach with Random Forest Classifier </a:t>
            </a:r>
          </a:p>
        </p:txBody>
      </p:sp>
      <p:pic>
        <p:nvPicPr>
          <p:cNvPr id="3" name="Picture 2"/>
          <p:cNvPicPr>
            <a:picLocks noChangeAspect="1"/>
          </p:cNvPicPr>
          <p:nvPr/>
        </p:nvPicPr>
        <p:blipFill>
          <a:blip r:embed="rId3"/>
          <a:stretch>
            <a:fillRect/>
          </a:stretch>
        </p:blipFill>
        <p:spPr>
          <a:xfrm>
            <a:off x="1294694" y="1963978"/>
            <a:ext cx="7193382" cy="6212820"/>
          </a:xfrm>
          <a:prstGeom prst="rect">
            <a:avLst/>
          </a:prstGeom>
        </p:spPr>
      </p:pic>
      <p:pic>
        <p:nvPicPr>
          <p:cNvPr id="4" name="Picture 3"/>
          <p:cNvPicPr>
            <a:picLocks noChangeAspect="1"/>
          </p:cNvPicPr>
          <p:nvPr/>
        </p:nvPicPr>
        <p:blipFill>
          <a:blip r:embed="rId4"/>
          <a:stretch>
            <a:fillRect/>
          </a:stretch>
        </p:blipFill>
        <p:spPr>
          <a:xfrm>
            <a:off x="9799926" y="1963978"/>
            <a:ext cx="7951058" cy="6212820"/>
          </a:xfrm>
          <a:prstGeom prst="rect">
            <a:avLst/>
          </a:prstGeom>
        </p:spPr>
      </p:pic>
    </p:spTree>
    <p:extLst>
      <p:ext uri="{BB962C8B-B14F-4D97-AF65-F5344CB8AC3E}">
        <p14:creationId xmlns:p14="http://schemas.microsoft.com/office/powerpoint/2010/main" val="49799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696966" y="-114300"/>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Filter based approach with </a:t>
            </a:r>
            <a:r>
              <a:rPr lang="en-US" sz="2800" b="1" dirty="0" err="1">
                <a:solidFill>
                  <a:srgbClr val="000000"/>
                </a:solidFill>
                <a:latin typeface="Bryndan Write"/>
              </a:rPr>
              <a:t>XGBoost</a:t>
            </a:r>
            <a:r>
              <a:rPr lang="en-US" sz="2800" b="1" dirty="0">
                <a:solidFill>
                  <a:srgbClr val="000000"/>
                </a:solidFill>
                <a:latin typeface="Bryndan Write"/>
              </a:rPr>
              <a:t> Classifier </a:t>
            </a:r>
          </a:p>
        </p:txBody>
      </p:sp>
      <p:pic>
        <p:nvPicPr>
          <p:cNvPr id="3" name="Picture 2"/>
          <p:cNvPicPr>
            <a:picLocks noChangeAspect="1"/>
          </p:cNvPicPr>
          <p:nvPr/>
        </p:nvPicPr>
        <p:blipFill>
          <a:blip r:embed="rId3"/>
          <a:stretch>
            <a:fillRect/>
          </a:stretch>
        </p:blipFill>
        <p:spPr>
          <a:xfrm>
            <a:off x="1368991" y="2064910"/>
            <a:ext cx="6922140" cy="5897990"/>
          </a:xfrm>
          <a:prstGeom prst="rect">
            <a:avLst/>
          </a:prstGeom>
        </p:spPr>
      </p:pic>
      <p:pic>
        <p:nvPicPr>
          <p:cNvPr id="4" name="Picture 3"/>
          <p:cNvPicPr>
            <a:picLocks noChangeAspect="1"/>
          </p:cNvPicPr>
          <p:nvPr/>
        </p:nvPicPr>
        <p:blipFill>
          <a:blip r:embed="rId4"/>
          <a:stretch>
            <a:fillRect/>
          </a:stretch>
        </p:blipFill>
        <p:spPr>
          <a:xfrm>
            <a:off x="9996871" y="2063580"/>
            <a:ext cx="7719064" cy="5899320"/>
          </a:xfrm>
          <a:prstGeom prst="rect">
            <a:avLst/>
          </a:prstGeom>
        </p:spPr>
      </p:pic>
    </p:spTree>
    <p:extLst>
      <p:ext uri="{BB962C8B-B14F-4D97-AF65-F5344CB8AC3E}">
        <p14:creationId xmlns:p14="http://schemas.microsoft.com/office/powerpoint/2010/main" val="45846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682181" y="-53086"/>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 Filter based approach with Bagging Classifier </a:t>
            </a:r>
          </a:p>
        </p:txBody>
      </p:sp>
      <p:pic>
        <p:nvPicPr>
          <p:cNvPr id="3" name="Picture 2"/>
          <p:cNvPicPr>
            <a:picLocks noChangeAspect="1"/>
          </p:cNvPicPr>
          <p:nvPr/>
        </p:nvPicPr>
        <p:blipFill>
          <a:blip r:embed="rId3"/>
          <a:stretch>
            <a:fillRect/>
          </a:stretch>
        </p:blipFill>
        <p:spPr>
          <a:xfrm>
            <a:off x="1224128" y="2133910"/>
            <a:ext cx="7025978" cy="6019180"/>
          </a:xfrm>
          <a:prstGeom prst="rect">
            <a:avLst/>
          </a:prstGeom>
        </p:spPr>
      </p:pic>
      <p:pic>
        <p:nvPicPr>
          <p:cNvPr id="4" name="Picture 3"/>
          <p:cNvPicPr>
            <a:picLocks noChangeAspect="1"/>
          </p:cNvPicPr>
          <p:nvPr/>
        </p:nvPicPr>
        <p:blipFill>
          <a:blip r:embed="rId4"/>
          <a:stretch>
            <a:fillRect/>
          </a:stretch>
        </p:blipFill>
        <p:spPr>
          <a:xfrm>
            <a:off x="10037895" y="2133910"/>
            <a:ext cx="7736492" cy="6019180"/>
          </a:xfrm>
          <a:prstGeom prst="rect">
            <a:avLst/>
          </a:prstGeom>
        </p:spPr>
      </p:pic>
    </p:spTree>
    <p:extLst>
      <p:ext uri="{BB962C8B-B14F-4D97-AF65-F5344CB8AC3E}">
        <p14:creationId xmlns:p14="http://schemas.microsoft.com/office/powerpoint/2010/main" val="62360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7296"/>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682181" y="-53086"/>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Comparison for best performance</a:t>
            </a:r>
          </a:p>
        </p:txBody>
      </p:sp>
      <p:graphicFrame>
        <p:nvGraphicFramePr>
          <p:cNvPr id="7" name="Table 8">
            <a:extLst>
              <a:ext uri="{FF2B5EF4-FFF2-40B4-BE49-F238E27FC236}">
                <a16:creationId xmlns:a16="http://schemas.microsoft.com/office/drawing/2014/main" id="{2C3C7300-B318-38F8-A637-E453FA1AF77C}"/>
              </a:ext>
            </a:extLst>
          </p:cNvPr>
          <p:cNvGraphicFramePr>
            <a:graphicFrameLocks noGrp="1"/>
          </p:cNvGraphicFramePr>
          <p:nvPr>
            <p:extLst>
              <p:ext uri="{D42A27DB-BD31-4B8C-83A1-F6EECF244321}">
                <p14:modId xmlns:p14="http://schemas.microsoft.com/office/powerpoint/2010/main" val="3662996941"/>
              </p:ext>
            </p:extLst>
          </p:nvPr>
        </p:nvGraphicFramePr>
        <p:xfrm>
          <a:off x="2057400" y="3009900"/>
          <a:ext cx="14020800" cy="2261537"/>
        </p:xfrm>
        <a:graphic>
          <a:graphicData uri="http://schemas.openxmlformats.org/drawingml/2006/table">
            <a:tbl>
              <a:tblPr firstRow="1" bandRow="1">
                <a:tableStyleId>{EB344D84-9AFB-497E-A393-DC336BA19D2E}</a:tableStyleId>
              </a:tblPr>
              <a:tblGrid>
                <a:gridCol w="3505200">
                  <a:extLst>
                    <a:ext uri="{9D8B030D-6E8A-4147-A177-3AD203B41FA5}">
                      <a16:colId xmlns:a16="http://schemas.microsoft.com/office/drawing/2014/main" val="1914645799"/>
                    </a:ext>
                  </a:extLst>
                </a:gridCol>
                <a:gridCol w="3505200">
                  <a:extLst>
                    <a:ext uri="{9D8B030D-6E8A-4147-A177-3AD203B41FA5}">
                      <a16:colId xmlns:a16="http://schemas.microsoft.com/office/drawing/2014/main" val="1875289386"/>
                    </a:ext>
                  </a:extLst>
                </a:gridCol>
                <a:gridCol w="3505200">
                  <a:extLst>
                    <a:ext uri="{9D8B030D-6E8A-4147-A177-3AD203B41FA5}">
                      <a16:colId xmlns:a16="http://schemas.microsoft.com/office/drawing/2014/main" val="2417524966"/>
                    </a:ext>
                  </a:extLst>
                </a:gridCol>
                <a:gridCol w="3505200">
                  <a:extLst>
                    <a:ext uri="{9D8B030D-6E8A-4147-A177-3AD203B41FA5}">
                      <a16:colId xmlns:a16="http://schemas.microsoft.com/office/drawing/2014/main" val="20003"/>
                    </a:ext>
                  </a:extLst>
                </a:gridCol>
              </a:tblGrid>
              <a:tr h="10667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Model</a:t>
                      </a:r>
                    </a:p>
                  </a:txBody>
                  <a:tcPr/>
                </a:tc>
                <a:tc>
                  <a:txBody>
                    <a:bodyPr/>
                    <a:lstStyle/>
                    <a:p>
                      <a:pPr algn="ctr"/>
                      <a:r>
                        <a:rPr lang="en-US" sz="3200" dirty="0"/>
                        <a:t>Random</a:t>
                      </a:r>
                      <a:r>
                        <a:rPr lang="en-US" sz="3200" baseline="0" dirty="0"/>
                        <a:t> Forest</a:t>
                      </a:r>
                      <a:endParaRPr lang="en-US" sz="3200" dirty="0"/>
                    </a:p>
                  </a:txBody>
                  <a:tcPr/>
                </a:tc>
                <a:tc>
                  <a:txBody>
                    <a:bodyPr/>
                    <a:lstStyle/>
                    <a:p>
                      <a:pPr algn="ctr"/>
                      <a:r>
                        <a:rPr lang="en-US" sz="3200" dirty="0" err="1"/>
                        <a:t>XGBoost</a:t>
                      </a:r>
                      <a:endParaRPr lang="en-US" sz="3200" dirty="0"/>
                    </a:p>
                  </a:txBody>
                  <a:tcPr/>
                </a:tc>
                <a:tc>
                  <a:txBody>
                    <a:bodyPr/>
                    <a:lstStyle/>
                    <a:p>
                      <a:pPr algn="ctr"/>
                      <a:r>
                        <a:rPr lang="en-US" sz="3200" dirty="0"/>
                        <a:t>Bagging Classifier</a:t>
                      </a:r>
                    </a:p>
                  </a:txBody>
                  <a:tcPr/>
                </a:tc>
                <a:extLst>
                  <a:ext uri="{0D108BD9-81ED-4DB2-BD59-A6C34878D82A}">
                    <a16:rowId xmlns:a16="http://schemas.microsoft.com/office/drawing/2014/main" val="1379768810"/>
                  </a:ext>
                </a:extLst>
              </a:tr>
              <a:tr h="1194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Accuracy</a:t>
                      </a:r>
                    </a:p>
                  </a:txBody>
                  <a:tcPr/>
                </a:tc>
                <a:tc>
                  <a:txBody>
                    <a:bodyPr/>
                    <a:lstStyle/>
                    <a:p>
                      <a:pPr algn="ctr"/>
                      <a:r>
                        <a:rPr lang="en-US" sz="2800" b="1" dirty="0"/>
                        <a:t>81.5% at k = 21</a:t>
                      </a:r>
                    </a:p>
                  </a:txBody>
                  <a:tcPr/>
                </a:tc>
                <a:tc>
                  <a:txBody>
                    <a:bodyPr/>
                    <a:lstStyle/>
                    <a:p>
                      <a:pPr algn="ctr"/>
                      <a:r>
                        <a:rPr lang="en-US" sz="2800" b="1" dirty="0"/>
                        <a:t>72.8% at k = 35</a:t>
                      </a:r>
                    </a:p>
                  </a:txBody>
                  <a:tcPr/>
                </a:tc>
                <a:tc>
                  <a:txBody>
                    <a:bodyPr/>
                    <a:lstStyle/>
                    <a:p>
                      <a:pPr algn="ctr"/>
                      <a:r>
                        <a:rPr lang="en-US" sz="2800" b="1" dirty="0"/>
                        <a:t>81.4% at k = 28</a:t>
                      </a:r>
                    </a:p>
                  </a:txBody>
                  <a:tcPr/>
                </a:tc>
                <a:extLst>
                  <a:ext uri="{0D108BD9-81ED-4DB2-BD59-A6C34878D82A}">
                    <a16:rowId xmlns:a16="http://schemas.microsoft.com/office/drawing/2014/main" val="1961723315"/>
                  </a:ext>
                </a:extLst>
              </a:tr>
            </a:tbl>
          </a:graphicData>
        </a:graphic>
      </p:graphicFrame>
      <p:sp>
        <p:nvSpPr>
          <p:cNvPr id="8" name="TextBox 7"/>
          <p:cNvSpPr txBox="1"/>
          <p:nvPr/>
        </p:nvSpPr>
        <p:spPr>
          <a:xfrm>
            <a:off x="1295400" y="6515100"/>
            <a:ext cx="9982200" cy="1077218"/>
          </a:xfrm>
          <a:prstGeom prst="rect">
            <a:avLst/>
          </a:prstGeom>
          <a:noFill/>
        </p:spPr>
        <p:txBody>
          <a:bodyPr wrap="square" rtlCol="0">
            <a:spAutoFit/>
          </a:bodyPr>
          <a:lstStyle/>
          <a:p>
            <a:r>
              <a:rPr lang="en-US" sz="3200" b="1" dirty="0"/>
              <a:t>So The Champion Model for this phase is Random Forest which scores 81.5% when the number of features = 21</a:t>
            </a:r>
          </a:p>
        </p:txBody>
      </p:sp>
    </p:spTree>
    <p:extLst>
      <p:ext uri="{BB962C8B-B14F-4D97-AF65-F5344CB8AC3E}">
        <p14:creationId xmlns:p14="http://schemas.microsoft.com/office/powerpoint/2010/main" val="893782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2514600" y="281141"/>
            <a:ext cx="15316200" cy="1153393"/>
          </a:xfrm>
          <a:prstGeom prst="rect">
            <a:avLst/>
          </a:prstGeom>
        </p:spPr>
        <p:txBody>
          <a:bodyPr wrap="square" lIns="0" tIns="0" rIns="0" bIns="0" rtlCol="0" anchor="t">
            <a:spAutoFit/>
          </a:bodyPr>
          <a:lstStyle/>
          <a:p>
            <a:pPr>
              <a:lnSpc>
                <a:spcPts val="10699"/>
              </a:lnSpc>
            </a:pPr>
            <a:r>
              <a:rPr lang="en-US" sz="4400" dirty="0">
                <a:solidFill>
                  <a:srgbClr val="000000"/>
                </a:solidFill>
                <a:latin typeface="Bryndan Write"/>
              </a:rPr>
              <a:t>Q4) Supervised &amp; Unsupervised Combination via PKI</a:t>
            </a:r>
          </a:p>
        </p:txBody>
      </p:sp>
      <p:grpSp>
        <p:nvGrpSpPr>
          <p:cNvPr id="3" name="Group 3">
            <a:extLst>
              <a:ext uri="{FF2B5EF4-FFF2-40B4-BE49-F238E27FC236}">
                <a16:creationId xmlns:a16="http://schemas.microsoft.com/office/drawing/2014/main" id="{2F61D357-0543-29D5-3E7B-DC4078E7160F}"/>
              </a:ext>
            </a:extLst>
          </p:cNvPr>
          <p:cNvGrpSpPr/>
          <p:nvPr/>
        </p:nvGrpSpPr>
        <p:grpSpPr>
          <a:xfrm>
            <a:off x="1066800" y="2171700"/>
            <a:ext cx="16459200" cy="5303430"/>
            <a:chOff x="0" y="0"/>
            <a:chExt cx="3499533" cy="670218"/>
          </a:xfrm>
        </p:grpSpPr>
        <p:sp>
          <p:nvSpPr>
            <p:cNvPr id="6" name="Freeform 4">
              <a:extLst>
                <a:ext uri="{FF2B5EF4-FFF2-40B4-BE49-F238E27FC236}">
                  <a16:creationId xmlns:a16="http://schemas.microsoft.com/office/drawing/2014/main" id="{598CB844-1FE8-52C4-44C3-639AEA7D420B}"/>
                </a:ext>
              </a:extLst>
            </p:cNvPr>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7" name="TextBox 5">
              <a:extLst>
                <a:ext uri="{FF2B5EF4-FFF2-40B4-BE49-F238E27FC236}">
                  <a16:creationId xmlns:a16="http://schemas.microsoft.com/office/drawing/2014/main" id="{859D2B87-DE82-A129-2E08-394320DC603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11">
            <a:extLst>
              <a:ext uri="{FF2B5EF4-FFF2-40B4-BE49-F238E27FC236}">
                <a16:creationId xmlns:a16="http://schemas.microsoft.com/office/drawing/2014/main" id="{F0B5466A-978B-8E8D-478D-910F031066BD}"/>
              </a:ext>
            </a:extLst>
          </p:cNvPr>
          <p:cNvSpPr txBox="1"/>
          <p:nvPr/>
        </p:nvSpPr>
        <p:spPr>
          <a:xfrm>
            <a:off x="2717217" y="3463727"/>
            <a:ext cx="13158366" cy="2995692"/>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200" dirty="0">
                <a:solidFill>
                  <a:srgbClr val="FFFFFF"/>
                </a:solidFill>
                <a:latin typeface="Poppins"/>
              </a:rPr>
              <a:t>Apply SOFM</a:t>
            </a:r>
          </a:p>
          <a:p>
            <a:pPr marL="457200" indent="-457200">
              <a:lnSpc>
                <a:spcPct val="150000"/>
              </a:lnSpc>
              <a:buFont typeface="+mj-lt"/>
              <a:buAutoNum type="arabicPeriod"/>
            </a:pPr>
            <a:r>
              <a:rPr lang="en-US" sz="2200" dirty="0">
                <a:solidFill>
                  <a:srgbClr val="FFFFFF"/>
                </a:solidFill>
                <a:latin typeface="Poppins"/>
              </a:rPr>
              <a:t>Apply DNN </a:t>
            </a:r>
            <a:endParaRPr lang="ar-EG" sz="2200" dirty="0">
              <a:solidFill>
                <a:srgbClr val="FFFFFF"/>
              </a:solidFill>
              <a:latin typeface="Poppins"/>
            </a:endParaRPr>
          </a:p>
          <a:p>
            <a:pPr>
              <a:lnSpc>
                <a:spcPct val="150000"/>
              </a:lnSpc>
            </a:pPr>
            <a:endParaRPr lang="ar-EG" sz="2200" dirty="0">
              <a:solidFill>
                <a:srgbClr val="FFFFFF"/>
              </a:solidFill>
              <a:latin typeface="Poppins"/>
            </a:endParaRPr>
          </a:p>
          <a:p>
            <a:pPr algn="just">
              <a:lnSpc>
                <a:spcPct val="150000"/>
              </a:lnSpc>
            </a:pPr>
            <a:r>
              <a:rPr lang="en-US" sz="2200" dirty="0">
                <a:solidFill>
                  <a:srgbClr val="FFFFFF"/>
                </a:solidFill>
                <a:latin typeface="Poppins"/>
              </a:rPr>
              <a:t>We implement PKI via Deep Neural Network (DNN) which has 4 hidden layers having</a:t>
            </a:r>
          </a:p>
          <a:p>
            <a:pPr algn="just">
              <a:lnSpc>
                <a:spcPct val="150000"/>
              </a:lnSpc>
            </a:pPr>
            <a:r>
              <a:rPr lang="en-US" sz="2200" dirty="0">
                <a:solidFill>
                  <a:srgbClr val="FFFFFF"/>
                </a:solidFill>
                <a:latin typeface="Poppins"/>
              </a:rPr>
              <a:t>30 neurons of each. We use Adam optimizer, set learning rate as 0.001 and choose tanh as the</a:t>
            </a:r>
          </a:p>
          <a:p>
            <a:pPr algn="just">
              <a:lnSpc>
                <a:spcPct val="150000"/>
              </a:lnSpc>
            </a:pPr>
            <a:r>
              <a:rPr lang="en-US" sz="2200" dirty="0">
                <a:solidFill>
                  <a:srgbClr val="FFFFFF"/>
                </a:solidFill>
                <a:latin typeface="Poppins"/>
              </a:rPr>
              <a:t>activation function.</a:t>
            </a:r>
            <a:endParaRPr lang="ar-EG" sz="2200" dirty="0">
              <a:solidFill>
                <a:srgbClr val="FFFFFF"/>
              </a:solidFill>
              <a:latin typeface="Poppins"/>
            </a:endParaRPr>
          </a:p>
        </p:txBody>
      </p:sp>
    </p:spTree>
    <p:extLst>
      <p:ext uri="{BB962C8B-B14F-4D97-AF65-F5344CB8AC3E}">
        <p14:creationId xmlns:p14="http://schemas.microsoft.com/office/powerpoint/2010/main" val="3696259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682181" y="-53086"/>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Supervised &amp; Unsupervised Combination via PKI</a:t>
            </a:r>
          </a:p>
        </p:txBody>
      </p:sp>
      <p:pic>
        <p:nvPicPr>
          <p:cNvPr id="1026" name="Picture 2">
            <a:extLst>
              <a:ext uri="{FF2B5EF4-FFF2-40B4-BE49-F238E27FC236}">
                <a16:creationId xmlns:a16="http://schemas.microsoft.com/office/drawing/2014/main" id="{87611EA0-549C-5BFF-379C-28F4D52CB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171700"/>
            <a:ext cx="12344400" cy="789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6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sp>
        <p:nvSpPr>
          <p:cNvPr id="10" name="TextBox 10"/>
          <p:cNvSpPr txBox="1"/>
          <p:nvPr/>
        </p:nvSpPr>
        <p:spPr>
          <a:xfrm>
            <a:off x="2514600" y="281141"/>
            <a:ext cx="15316200" cy="1153393"/>
          </a:xfrm>
          <a:prstGeom prst="rect">
            <a:avLst/>
          </a:prstGeom>
        </p:spPr>
        <p:txBody>
          <a:bodyPr wrap="square" lIns="0" tIns="0" rIns="0" bIns="0" rtlCol="0" anchor="t">
            <a:spAutoFit/>
          </a:bodyPr>
          <a:lstStyle/>
          <a:p>
            <a:pPr>
              <a:lnSpc>
                <a:spcPts val="10699"/>
              </a:lnSpc>
            </a:pPr>
            <a:r>
              <a:rPr lang="en-US" sz="4400" dirty="0">
                <a:solidFill>
                  <a:srgbClr val="000000"/>
                </a:solidFill>
                <a:latin typeface="Bryndan Write"/>
              </a:rPr>
              <a:t>Q5) Applying parameter fine tuning</a:t>
            </a:r>
          </a:p>
        </p:txBody>
      </p:sp>
      <p:grpSp>
        <p:nvGrpSpPr>
          <p:cNvPr id="3" name="Group 3">
            <a:extLst>
              <a:ext uri="{FF2B5EF4-FFF2-40B4-BE49-F238E27FC236}">
                <a16:creationId xmlns:a16="http://schemas.microsoft.com/office/drawing/2014/main" id="{2F61D357-0543-29D5-3E7B-DC4078E7160F}"/>
              </a:ext>
            </a:extLst>
          </p:cNvPr>
          <p:cNvGrpSpPr/>
          <p:nvPr/>
        </p:nvGrpSpPr>
        <p:grpSpPr>
          <a:xfrm>
            <a:off x="1066800" y="2171700"/>
            <a:ext cx="16459200" cy="5303430"/>
            <a:chOff x="0" y="0"/>
            <a:chExt cx="3499533" cy="670218"/>
          </a:xfrm>
        </p:grpSpPr>
        <p:sp>
          <p:nvSpPr>
            <p:cNvPr id="6" name="Freeform 4">
              <a:extLst>
                <a:ext uri="{FF2B5EF4-FFF2-40B4-BE49-F238E27FC236}">
                  <a16:creationId xmlns:a16="http://schemas.microsoft.com/office/drawing/2014/main" id="{598CB844-1FE8-52C4-44C3-639AEA7D420B}"/>
                </a:ext>
              </a:extLst>
            </p:cNvPr>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7" name="TextBox 5">
              <a:extLst>
                <a:ext uri="{FF2B5EF4-FFF2-40B4-BE49-F238E27FC236}">
                  <a16:creationId xmlns:a16="http://schemas.microsoft.com/office/drawing/2014/main" id="{859D2B87-DE82-A129-2E08-394320DC603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11">
            <a:extLst>
              <a:ext uri="{FF2B5EF4-FFF2-40B4-BE49-F238E27FC236}">
                <a16:creationId xmlns:a16="http://schemas.microsoft.com/office/drawing/2014/main" id="{F0B5466A-978B-8E8D-478D-910F031066BD}"/>
              </a:ext>
            </a:extLst>
          </p:cNvPr>
          <p:cNvSpPr txBox="1"/>
          <p:nvPr/>
        </p:nvSpPr>
        <p:spPr>
          <a:xfrm>
            <a:off x="2717216" y="3463727"/>
            <a:ext cx="12522784" cy="1983363"/>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en-US" sz="2200" dirty="0">
                <a:solidFill>
                  <a:srgbClr val="FFFFFF"/>
                </a:solidFill>
                <a:latin typeface="Poppins"/>
              </a:rPr>
              <a:t>We try different structures for Deep Neural Network for PKI structure</a:t>
            </a:r>
          </a:p>
          <a:p>
            <a:pPr marL="342900" indent="-342900" algn="just">
              <a:lnSpc>
                <a:spcPct val="150000"/>
              </a:lnSpc>
              <a:buFont typeface="Arial" panose="020B0604020202020204" pitchFamily="34" charset="0"/>
              <a:buChar char="•"/>
            </a:pPr>
            <a:r>
              <a:rPr lang="en-US" sz="2200" dirty="0">
                <a:solidFill>
                  <a:srgbClr val="FFFFFF"/>
                </a:solidFill>
                <a:latin typeface="Poppins"/>
              </a:rPr>
              <a:t>We plot each tunning performance of hidden layers and neurons of each hidden layers with given the best accuracy so far as red dotted line</a:t>
            </a:r>
          </a:p>
          <a:p>
            <a:pPr algn="just">
              <a:lnSpc>
                <a:spcPct val="150000"/>
              </a:lnSpc>
            </a:pPr>
            <a:endParaRPr lang="en-US" sz="2200" dirty="0">
              <a:solidFill>
                <a:srgbClr val="FFFFFF"/>
              </a:solidFill>
              <a:latin typeface="Poppins"/>
            </a:endParaRPr>
          </a:p>
        </p:txBody>
      </p:sp>
    </p:spTree>
    <p:extLst>
      <p:ext uri="{BB962C8B-B14F-4D97-AF65-F5344CB8AC3E}">
        <p14:creationId xmlns:p14="http://schemas.microsoft.com/office/powerpoint/2010/main" val="321636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682181" y="-53086"/>
            <a:ext cx="172212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Applying parameter fine tuning to get better performance from the previous best performance</a:t>
            </a:r>
          </a:p>
        </p:txBody>
      </p:sp>
      <p:pic>
        <p:nvPicPr>
          <p:cNvPr id="1026" name="Picture 2">
            <a:extLst>
              <a:ext uri="{FF2B5EF4-FFF2-40B4-BE49-F238E27FC236}">
                <a16:creationId xmlns:a16="http://schemas.microsoft.com/office/drawing/2014/main" id="{3340056E-A10D-694B-7284-D8BADCE93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179" y="1866900"/>
            <a:ext cx="14935202" cy="820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91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10" name="Freeform 10"/>
          <p:cNvSpPr/>
          <p:nvPr/>
        </p:nvSpPr>
        <p:spPr>
          <a:xfrm rot="6322924">
            <a:off x="-29155" y="251942"/>
            <a:ext cx="2018034" cy="1319290"/>
          </a:xfrm>
          <a:custGeom>
            <a:avLst/>
            <a:gdLst/>
            <a:ahLst/>
            <a:cxnLst/>
            <a:rect l="l" t="t" r="r" b="b"/>
            <a:pathLst>
              <a:path w="2018034" h="1319290">
                <a:moveTo>
                  <a:pt x="0" y="0"/>
                </a:moveTo>
                <a:lnTo>
                  <a:pt x="2018034" y="0"/>
                </a:lnTo>
                <a:lnTo>
                  <a:pt x="2018034" y="1319290"/>
                </a:lnTo>
                <a:lnTo>
                  <a:pt x="0" y="1319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04950" y="9249193"/>
            <a:ext cx="6267292" cy="1059742"/>
          </a:xfrm>
          <a:custGeom>
            <a:avLst/>
            <a:gdLst/>
            <a:ahLst/>
            <a:cxnLst/>
            <a:rect l="l" t="t" r="r" b="b"/>
            <a:pathLst>
              <a:path w="6267292" h="1059742">
                <a:moveTo>
                  <a:pt x="0" y="0"/>
                </a:moveTo>
                <a:lnTo>
                  <a:pt x="6267292" y="0"/>
                </a:lnTo>
                <a:lnTo>
                  <a:pt x="6267292" y="1059742"/>
                </a:lnTo>
                <a:lnTo>
                  <a:pt x="0" y="1059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504950" y="875729"/>
            <a:ext cx="7736244" cy="1372171"/>
          </a:xfrm>
          <a:prstGeom prst="rect">
            <a:avLst/>
          </a:prstGeom>
        </p:spPr>
        <p:txBody>
          <a:bodyPr lIns="0" tIns="0" rIns="0" bIns="0" rtlCol="0" anchor="t">
            <a:spAutoFit/>
          </a:bodyPr>
          <a:lstStyle/>
          <a:p>
            <a:pPr>
              <a:lnSpc>
                <a:spcPts val="10699"/>
              </a:lnSpc>
            </a:pPr>
            <a:r>
              <a:rPr lang="en-US" sz="9999" dirty="0">
                <a:solidFill>
                  <a:srgbClr val="000000"/>
                </a:solidFill>
                <a:latin typeface="Bryndan Write"/>
              </a:rPr>
              <a:t>Conclusion</a:t>
            </a:r>
          </a:p>
        </p:txBody>
      </p:sp>
      <p:sp>
        <p:nvSpPr>
          <p:cNvPr id="13" name="TextBox 13"/>
          <p:cNvSpPr txBox="1"/>
          <p:nvPr/>
        </p:nvSpPr>
        <p:spPr>
          <a:xfrm>
            <a:off x="1323974" y="2247900"/>
            <a:ext cx="16583025" cy="6946261"/>
          </a:xfrm>
          <a:prstGeom prst="rect">
            <a:avLst/>
          </a:prstGeom>
        </p:spPr>
        <p:txBody>
          <a:bodyPr wrap="square" lIns="0" tIns="0" rIns="0" bIns="0" rtlCol="0" anchor="t">
            <a:spAutoFit/>
          </a:bodyPr>
          <a:lstStyle/>
          <a:p>
            <a:pPr algn="just">
              <a:lnSpc>
                <a:spcPts val="3363"/>
              </a:lnSpc>
            </a:pPr>
            <a:r>
              <a:rPr lang="en-US" sz="2200" dirty="0">
                <a:solidFill>
                  <a:srgbClr val="000000"/>
                </a:solidFill>
                <a:latin typeface="Poppins"/>
              </a:rPr>
              <a:t>Q1: </a:t>
            </a:r>
          </a:p>
          <a:p>
            <a:pPr marL="342900" indent="-342900" algn="just">
              <a:lnSpc>
                <a:spcPts val="3363"/>
              </a:lnSpc>
              <a:buFont typeface="Arial" panose="020B0604020202020204" pitchFamily="34" charset="0"/>
              <a:buChar char="•"/>
            </a:pPr>
            <a:r>
              <a:rPr lang="en-US" sz="2200" dirty="0">
                <a:solidFill>
                  <a:srgbClr val="000000"/>
                </a:solidFill>
                <a:latin typeface="Poppins"/>
              </a:rPr>
              <a:t>Decision Tree is the baseline as it achieves the best performance with highest testing accuracy of 76% </a:t>
            </a:r>
          </a:p>
          <a:p>
            <a:pPr marL="342900" indent="-342900" algn="just">
              <a:lnSpc>
                <a:spcPts val="3363"/>
              </a:lnSpc>
              <a:buFont typeface="Arial" panose="020B0604020202020204" pitchFamily="34" charset="0"/>
              <a:buChar char="•"/>
            </a:pPr>
            <a:r>
              <a:rPr lang="en-US" sz="2200" dirty="0">
                <a:solidFill>
                  <a:srgbClr val="000000"/>
                </a:solidFill>
                <a:latin typeface="Poppins"/>
              </a:rPr>
              <a:t>KNN is the second best ML model with 73% of testing accuracy</a:t>
            </a:r>
          </a:p>
          <a:p>
            <a:pPr algn="just">
              <a:lnSpc>
                <a:spcPts val="3363"/>
              </a:lnSpc>
            </a:pPr>
            <a:endParaRPr lang="en-US" sz="2200" dirty="0">
              <a:solidFill>
                <a:srgbClr val="000000"/>
              </a:solidFill>
              <a:latin typeface="Poppins"/>
            </a:endParaRPr>
          </a:p>
          <a:p>
            <a:pPr algn="just">
              <a:lnSpc>
                <a:spcPts val="3363"/>
              </a:lnSpc>
            </a:pPr>
            <a:r>
              <a:rPr lang="en-US" sz="2200" dirty="0">
                <a:solidFill>
                  <a:srgbClr val="000000"/>
                </a:solidFill>
                <a:latin typeface="Poppins"/>
              </a:rPr>
              <a:t>Q2:</a:t>
            </a:r>
          </a:p>
          <a:p>
            <a:pPr algn="just">
              <a:lnSpc>
                <a:spcPts val="3363"/>
              </a:lnSpc>
            </a:pPr>
            <a:r>
              <a:rPr lang="en-US" sz="2200" dirty="0">
                <a:solidFill>
                  <a:srgbClr val="000000"/>
                </a:solidFill>
                <a:latin typeface="Poppins"/>
              </a:rPr>
              <a:t>Dimensionality reduction and feature selection process using Sequential Feature Selector (SFS) with Decision Tree (DT) and k-Nearest Neighbors (KNN) classifiers could improve the accuracy slightly to the accuracy of the baseline.</a:t>
            </a:r>
          </a:p>
          <a:p>
            <a:pPr algn="just">
              <a:lnSpc>
                <a:spcPts val="3363"/>
              </a:lnSpc>
            </a:pPr>
            <a:endParaRPr lang="en-US" sz="2200" dirty="0">
              <a:solidFill>
                <a:srgbClr val="000000"/>
              </a:solidFill>
              <a:latin typeface="Poppins"/>
            </a:endParaRPr>
          </a:p>
          <a:p>
            <a:pPr algn="just">
              <a:lnSpc>
                <a:spcPts val="3363"/>
              </a:lnSpc>
            </a:pPr>
            <a:r>
              <a:rPr lang="en-US" sz="2200" dirty="0">
                <a:solidFill>
                  <a:srgbClr val="000000"/>
                </a:solidFill>
                <a:latin typeface="Poppins"/>
              </a:rPr>
              <a:t> Q3: After the last calculations in Q2 and Q3 we found out that the Champion model is Random Forest Classifier with accuracy score </a:t>
            </a:r>
            <a:r>
              <a:rPr lang="en-US" sz="2400" b="1" dirty="0"/>
              <a:t>81.5</a:t>
            </a:r>
            <a:r>
              <a:rPr lang="en-US" sz="2200" dirty="0">
                <a:solidFill>
                  <a:srgbClr val="000000"/>
                </a:solidFill>
                <a:latin typeface="Poppins"/>
              </a:rPr>
              <a:t>% when number of features(K) = 21</a:t>
            </a:r>
          </a:p>
          <a:p>
            <a:pPr algn="just">
              <a:lnSpc>
                <a:spcPts val="3363"/>
              </a:lnSpc>
            </a:pPr>
            <a:endParaRPr lang="en-US" sz="2200" dirty="0">
              <a:solidFill>
                <a:srgbClr val="000000"/>
              </a:solidFill>
              <a:latin typeface="Poppins"/>
            </a:endParaRPr>
          </a:p>
          <a:p>
            <a:pPr algn="just">
              <a:lnSpc>
                <a:spcPts val="3363"/>
              </a:lnSpc>
            </a:pPr>
            <a:r>
              <a:rPr lang="en-US" sz="2200" dirty="0">
                <a:solidFill>
                  <a:srgbClr val="000000"/>
                </a:solidFill>
                <a:latin typeface="Poppins"/>
              </a:rPr>
              <a:t>Q4:we implement PKI and plot the accuracy vs. number of neurons and notice that </a:t>
            </a:r>
            <a:r>
              <a:rPr lang="en-US" sz="2200" dirty="0" err="1">
                <a:solidFill>
                  <a:srgbClr val="000000"/>
                </a:solidFill>
                <a:latin typeface="Poppins"/>
              </a:rPr>
              <a:t>accracy</a:t>
            </a:r>
            <a:r>
              <a:rPr lang="en-US" sz="2200" dirty="0">
                <a:solidFill>
                  <a:srgbClr val="000000"/>
                </a:solidFill>
                <a:latin typeface="Poppins"/>
              </a:rPr>
              <a:t> does not improve than baseline Random </a:t>
            </a:r>
            <a:r>
              <a:rPr lang="en-US" sz="2200">
                <a:solidFill>
                  <a:srgbClr val="000000"/>
                </a:solidFill>
                <a:latin typeface="Poppins"/>
              </a:rPr>
              <a:t>Forest accuracy</a:t>
            </a:r>
            <a:endParaRPr lang="en-US" sz="2200" dirty="0">
              <a:solidFill>
                <a:srgbClr val="000000"/>
              </a:solidFill>
              <a:latin typeface="Poppins"/>
            </a:endParaRPr>
          </a:p>
          <a:p>
            <a:pPr algn="just">
              <a:lnSpc>
                <a:spcPts val="3363"/>
              </a:lnSpc>
            </a:pPr>
            <a:endParaRPr lang="en-US" sz="2200" dirty="0">
              <a:solidFill>
                <a:srgbClr val="000000"/>
              </a:solidFill>
              <a:latin typeface="Poppins"/>
            </a:endParaRPr>
          </a:p>
          <a:p>
            <a:pPr algn="just">
              <a:lnSpc>
                <a:spcPts val="3363"/>
              </a:lnSpc>
            </a:pPr>
            <a:r>
              <a:rPr lang="en-US" sz="2200" dirty="0">
                <a:solidFill>
                  <a:srgbClr val="000000"/>
                </a:solidFill>
                <a:latin typeface="Poppins"/>
              </a:rPr>
              <a:t>Q5: we try different structures of deep neural network for PKI structure and improve the accuracy than previous improvement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pic>
        <p:nvPicPr>
          <p:cNvPr id="13" name="Picture 12">
            <a:extLst>
              <a:ext uri="{FF2B5EF4-FFF2-40B4-BE49-F238E27FC236}">
                <a16:creationId xmlns:a16="http://schemas.microsoft.com/office/drawing/2014/main" id="{1B9A3C32-280B-841B-2BC8-EEB6D130A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86"/>
            <a:ext cx="19151772" cy="10324972"/>
          </a:xfrm>
          <a:prstGeom prst="rect">
            <a:avLst/>
          </a:prstGeom>
        </p:spPr>
      </p:pic>
      <p:sp>
        <p:nvSpPr>
          <p:cNvPr id="6" name="AutoShape 6"/>
          <p:cNvSpPr/>
          <p:nvPr/>
        </p:nvSpPr>
        <p:spPr>
          <a:xfrm flipV="1">
            <a:off x="-2301195" y="6639318"/>
            <a:ext cx="22890391" cy="0"/>
          </a:xfrm>
          <a:prstGeom prst="line">
            <a:avLst/>
          </a:prstGeom>
          <a:ln w="19050" cap="flat">
            <a:solidFill>
              <a:srgbClr val="F1E9E3"/>
            </a:solidFill>
            <a:prstDash val="solid"/>
            <a:headEnd type="none" w="sm" len="sm"/>
            <a:tailEnd type="none" w="sm" len="sm"/>
          </a:ln>
        </p:spPr>
      </p:sp>
    </p:spTree>
    <p:extLst>
      <p:ext uri="{BB962C8B-B14F-4D97-AF65-F5344CB8AC3E}">
        <p14:creationId xmlns:p14="http://schemas.microsoft.com/office/powerpoint/2010/main" val="510375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Freeform 4"/>
          <p:cNvSpPr/>
          <p:nvPr/>
        </p:nvSpPr>
        <p:spPr>
          <a:xfrm rot="2216375">
            <a:off x="6338587" y="3332688"/>
            <a:ext cx="5936007" cy="5104966"/>
          </a:xfrm>
          <a:custGeom>
            <a:avLst/>
            <a:gdLst/>
            <a:ahLst/>
            <a:cxnLst/>
            <a:rect l="l" t="t" r="r" b="b"/>
            <a:pathLst>
              <a:path w="5936007" h="5104966">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529030" y="3304605"/>
            <a:ext cx="7229940" cy="3405924"/>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Thank you!</a:t>
            </a:r>
          </a:p>
        </p:txBody>
      </p:sp>
      <p:sp>
        <p:nvSpPr>
          <p:cNvPr id="6" name="Freeform 6"/>
          <p:cNvSpPr/>
          <p:nvPr/>
        </p:nvSpPr>
        <p:spPr>
          <a:xfrm rot="-7071524">
            <a:off x="3896019" y="6110207"/>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940469">
            <a:off x="12074896" y="3002691"/>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TextBox 18"/>
          <p:cNvSpPr txBox="1"/>
          <p:nvPr/>
        </p:nvSpPr>
        <p:spPr>
          <a:xfrm>
            <a:off x="6056910" y="8814817"/>
            <a:ext cx="6174179" cy="512961"/>
          </a:xfrm>
          <a:prstGeom prst="rect">
            <a:avLst/>
          </a:prstGeom>
        </p:spPr>
        <p:txBody>
          <a:bodyPr lIns="0" tIns="0" rIns="0" bIns="0" rtlCol="0" anchor="t">
            <a:spAutoFit/>
          </a:bodyPr>
          <a:lstStyle/>
          <a:p>
            <a:pPr algn="ctr">
              <a:lnSpc>
                <a:spcPts val="4425"/>
              </a:lnSpc>
            </a:pPr>
            <a:r>
              <a:rPr lang="en-US" sz="2500" dirty="0">
                <a:solidFill>
                  <a:srgbClr val="000000"/>
                </a:solidFill>
                <a:latin typeface="Poppins Bold"/>
              </a:rPr>
              <a:t>By Group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266700"/>
            <a:ext cx="18288000" cy="10287000"/>
          </a:xfrm>
          <a:prstGeom prst="rect">
            <a:avLst/>
          </a:prstGeom>
        </p:spPr>
      </p:pic>
      <p:grpSp>
        <p:nvGrpSpPr>
          <p:cNvPr id="3" name="Group 3"/>
          <p:cNvGrpSpPr/>
          <p:nvPr/>
        </p:nvGrpSpPr>
        <p:grpSpPr>
          <a:xfrm>
            <a:off x="2500356" y="3398647"/>
            <a:ext cx="13287288" cy="5074803"/>
            <a:chOff x="0" y="0"/>
            <a:chExt cx="3499533" cy="670218"/>
          </a:xfrm>
        </p:grpSpPr>
        <p:sp>
          <p:nvSpPr>
            <p:cNvPr id="4" name="Freeform 4"/>
            <p:cNvSpPr/>
            <p:nvPr/>
          </p:nvSpPr>
          <p:spPr>
            <a:xfrm>
              <a:off x="0" y="0"/>
              <a:ext cx="3499533" cy="670218"/>
            </a:xfrm>
            <a:custGeom>
              <a:avLst/>
              <a:gdLst/>
              <a:ahLst/>
              <a:cxnLst/>
              <a:rect l="l" t="t" r="r" b="b"/>
              <a:pathLst>
                <a:path w="3499533" h="670218">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1979303" y="67717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682810" y="654307"/>
            <a:ext cx="6922380" cy="2744341"/>
          </a:xfrm>
          <a:prstGeom prst="rect">
            <a:avLst/>
          </a:prstGeom>
        </p:spPr>
        <p:txBody>
          <a:bodyPr wrap="square" lIns="0" tIns="0" rIns="0" bIns="0" rtlCol="0" anchor="t">
            <a:spAutoFit/>
          </a:bodyPr>
          <a:lstStyle/>
          <a:p>
            <a:pPr algn="ctr">
              <a:lnSpc>
                <a:spcPts val="10699"/>
              </a:lnSpc>
            </a:pPr>
            <a:r>
              <a:rPr lang="en-US" sz="9999" dirty="0">
                <a:solidFill>
                  <a:srgbClr val="000000"/>
                </a:solidFill>
                <a:latin typeface="Bryndan Write"/>
              </a:rPr>
              <a:t>Dataset’s overview</a:t>
            </a:r>
          </a:p>
        </p:txBody>
      </p:sp>
      <p:sp>
        <p:nvSpPr>
          <p:cNvPr id="11" name="TextBox 11"/>
          <p:cNvSpPr txBox="1"/>
          <p:nvPr/>
        </p:nvSpPr>
        <p:spPr>
          <a:xfrm>
            <a:off x="3832715" y="3965707"/>
            <a:ext cx="10622570" cy="2869247"/>
          </a:xfrm>
          <a:prstGeom prst="rect">
            <a:avLst/>
          </a:prstGeom>
        </p:spPr>
        <p:txBody>
          <a:bodyPr lIns="0" tIns="0" rIns="0" bIns="0" rtlCol="0" anchor="t">
            <a:spAutoFit/>
          </a:bodyPr>
          <a:lstStyle/>
          <a:p>
            <a:pPr marL="285750" indent="-285750">
              <a:lnSpc>
                <a:spcPct val="150000"/>
              </a:lnSpc>
              <a:buFont typeface="Arial" panose="020B0604020202020204" pitchFamily="34" charset="0"/>
              <a:buChar char="•"/>
            </a:pPr>
            <a:r>
              <a:rPr lang="en-US" dirty="0">
                <a:solidFill>
                  <a:srgbClr val="FFFFFF"/>
                </a:solidFill>
                <a:latin typeface="Poppins"/>
              </a:rPr>
              <a:t>Display the first 5 rows of each dataset (training, validation, test set)</a:t>
            </a:r>
          </a:p>
          <a:p>
            <a:pPr marL="285750" indent="-285750">
              <a:lnSpc>
                <a:spcPct val="150000"/>
              </a:lnSpc>
              <a:buFont typeface="Arial" panose="020B0604020202020204" pitchFamily="34" charset="0"/>
              <a:buChar char="•"/>
            </a:pPr>
            <a:r>
              <a:rPr lang="en-US" sz="1800" dirty="0">
                <a:solidFill>
                  <a:srgbClr val="FFFFFF"/>
                </a:solidFill>
                <a:latin typeface="Poppins"/>
              </a:rPr>
              <a:t>Display more details about each dataset</a:t>
            </a:r>
          </a:p>
          <a:p>
            <a:pPr marL="285750" indent="-285750">
              <a:lnSpc>
                <a:spcPct val="150000"/>
              </a:lnSpc>
              <a:buFont typeface="Arial" panose="020B0604020202020204" pitchFamily="34" charset="0"/>
              <a:buChar char="•"/>
            </a:pPr>
            <a:r>
              <a:rPr lang="en-US" sz="1800" dirty="0">
                <a:solidFill>
                  <a:srgbClr val="FFFFFF"/>
                </a:solidFill>
                <a:latin typeface="Poppins"/>
              </a:rPr>
              <a:t>Do Descriptive statistics </a:t>
            </a:r>
          </a:p>
          <a:p>
            <a:pPr marL="285750" indent="-285750">
              <a:lnSpc>
                <a:spcPct val="150000"/>
              </a:lnSpc>
              <a:buFont typeface="Arial" panose="020B0604020202020204" pitchFamily="34" charset="0"/>
              <a:buChar char="•"/>
            </a:pPr>
            <a:r>
              <a:rPr lang="en-US" dirty="0">
                <a:solidFill>
                  <a:srgbClr val="FFFFFF"/>
                </a:solidFill>
                <a:latin typeface="Poppins"/>
              </a:rPr>
              <a:t>Visualize Histograms for understanding Data Distribution</a:t>
            </a:r>
          </a:p>
          <a:p>
            <a:pPr marL="285750" indent="-285750">
              <a:lnSpc>
                <a:spcPct val="150000"/>
              </a:lnSpc>
              <a:buFont typeface="Arial" panose="020B0604020202020204" pitchFamily="34" charset="0"/>
              <a:buChar char="•"/>
            </a:pPr>
            <a:r>
              <a:rPr lang="en-US" sz="1800" dirty="0">
                <a:solidFill>
                  <a:srgbClr val="FFFFFF"/>
                </a:solidFill>
                <a:latin typeface="Poppins"/>
              </a:rPr>
              <a:t>Visualize Boxplots for summarizing key statistics, and detecting outliers</a:t>
            </a:r>
          </a:p>
          <a:p>
            <a:pPr marL="285750" indent="-285750">
              <a:lnSpc>
                <a:spcPct val="150000"/>
              </a:lnSpc>
              <a:buFont typeface="Arial" panose="020B0604020202020204" pitchFamily="34" charset="0"/>
              <a:buChar char="•"/>
            </a:pPr>
            <a:r>
              <a:rPr lang="en-US" dirty="0">
                <a:solidFill>
                  <a:srgbClr val="FFFFFF"/>
                </a:solidFill>
                <a:latin typeface="Poppins"/>
              </a:rPr>
              <a:t>Visualize Heatmap to identify patterns, trends, and relationships within datasets</a:t>
            </a:r>
          </a:p>
          <a:p>
            <a:pPr marL="285750" indent="-285750">
              <a:lnSpc>
                <a:spcPct val="150000"/>
              </a:lnSpc>
              <a:buFont typeface="Arial" panose="020B0604020202020204" pitchFamily="34" charset="0"/>
              <a:buChar char="•"/>
            </a:pPr>
            <a:r>
              <a:rPr lang="en-US" sz="1800" dirty="0">
                <a:solidFill>
                  <a:srgbClr val="FFFFFF"/>
                </a:solidFill>
                <a:latin typeface="Poppins"/>
              </a:rPr>
              <a:t>Checking data balance </a:t>
            </a:r>
          </a:p>
        </p:txBody>
      </p:sp>
      <p:sp>
        <p:nvSpPr>
          <p:cNvPr id="13" name="Freeform 13"/>
          <p:cNvSpPr/>
          <p:nvPr/>
        </p:nvSpPr>
        <p:spPr>
          <a:xfrm rot="-4274272">
            <a:off x="4674778" y="2047626"/>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9">
            <a:extLst>
              <a:ext uri="{FF2B5EF4-FFF2-40B4-BE49-F238E27FC236}">
                <a16:creationId xmlns:a16="http://schemas.microsoft.com/office/drawing/2014/main" id="{F67C0AB3-1A7B-F9A5-AABB-16FF8E8CCC46}"/>
              </a:ext>
            </a:extLst>
          </p:cNvPr>
          <p:cNvSpPr/>
          <p:nvPr/>
        </p:nvSpPr>
        <p:spPr>
          <a:xfrm rot="6145841">
            <a:off x="11979304" y="67717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0">
            <a:extLst>
              <a:ext uri="{FF2B5EF4-FFF2-40B4-BE49-F238E27FC236}">
                <a16:creationId xmlns:a16="http://schemas.microsoft.com/office/drawing/2014/main" id="{C29DB48F-45C4-23EE-BE74-2694C1068DF6}"/>
              </a:ext>
            </a:extLst>
          </p:cNvPr>
          <p:cNvSpPr txBox="1"/>
          <p:nvPr/>
        </p:nvSpPr>
        <p:spPr>
          <a:xfrm>
            <a:off x="5682811" y="654307"/>
            <a:ext cx="6922380" cy="2744341"/>
          </a:xfrm>
          <a:prstGeom prst="rect">
            <a:avLst/>
          </a:prstGeom>
        </p:spPr>
        <p:txBody>
          <a:bodyPr wrap="square" lIns="0" tIns="0" rIns="0" bIns="0" rtlCol="0" anchor="t">
            <a:spAutoFit/>
          </a:bodyPr>
          <a:lstStyle/>
          <a:p>
            <a:pPr algn="ctr">
              <a:lnSpc>
                <a:spcPts val="10699"/>
              </a:lnSpc>
            </a:pPr>
            <a:r>
              <a:rPr lang="en-US" sz="9999" dirty="0">
                <a:solidFill>
                  <a:srgbClr val="000000"/>
                </a:solidFill>
                <a:latin typeface="Bryndan Write"/>
              </a:rPr>
              <a:t>Dataset’s overview</a:t>
            </a:r>
          </a:p>
        </p:txBody>
      </p:sp>
      <p:sp>
        <p:nvSpPr>
          <p:cNvPr id="16" name="Freeform 13">
            <a:extLst>
              <a:ext uri="{FF2B5EF4-FFF2-40B4-BE49-F238E27FC236}">
                <a16:creationId xmlns:a16="http://schemas.microsoft.com/office/drawing/2014/main" id="{8E8DA38F-C548-B869-7475-E59A84B0E6FA}"/>
              </a:ext>
            </a:extLst>
          </p:cNvPr>
          <p:cNvSpPr/>
          <p:nvPr/>
        </p:nvSpPr>
        <p:spPr>
          <a:xfrm rot="-4274272">
            <a:off x="4674779" y="2047626"/>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42875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4604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sp>
        <p:nvSpPr>
          <p:cNvPr id="11" name="TextBox 10">
            <a:extLst>
              <a:ext uri="{FF2B5EF4-FFF2-40B4-BE49-F238E27FC236}">
                <a16:creationId xmlns:a16="http://schemas.microsoft.com/office/drawing/2014/main" id="{4B2C9655-300C-CBB4-0B62-D701F21D5F1B}"/>
              </a:ext>
            </a:extLst>
          </p:cNvPr>
          <p:cNvSpPr txBox="1"/>
          <p:nvPr/>
        </p:nvSpPr>
        <p:spPr>
          <a:xfrm>
            <a:off x="762000" y="2975027"/>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pic>
        <p:nvPicPr>
          <p:cNvPr id="16" name="Picture 15">
            <a:extLst>
              <a:ext uri="{FF2B5EF4-FFF2-40B4-BE49-F238E27FC236}">
                <a16:creationId xmlns:a16="http://schemas.microsoft.com/office/drawing/2014/main" id="{7C91EDF0-53FD-34CA-0C91-F9F34CC72F85}"/>
              </a:ext>
            </a:extLst>
          </p:cNvPr>
          <p:cNvPicPr>
            <a:picLocks noChangeAspect="1"/>
          </p:cNvPicPr>
          <p:nvPr/>
        </p:nvPicPr>
        <p:blipFill>
          <a:blip r:embed="rId3"/>
          <a:stretch>
            <a:fillRect/>
          </a:stretch>
        </p:blipFill>
        <p:spPr>
          <a:xfrm>
            <a:off x="3352800" y="800100"/>
            <a:ext cx="12011025" cy="2667000"/>
          </a:xfrm>
          <a:prstGeom prst="rect">
            <a:avLst/>
          </a:prstGeom>
        </p:spPr>
      </p:pic>
      <p:pic>
        <p:nvPicPr>
          <p:cNvPr id="18" name="Picture 17">
            <a:extLst>
              <a:ext uri="{FF2B5EF4-FFF2-40B4-BE49-F238E27FC236}">
                <a16:creationId xmlns:a16="http://schemas.microsoft.com/office/drawing/2014/main" id="{8BCA2E27-C7A7-E8D5-C5DB-F71395F92918}"/>
              </a:ext>
            </a:extLst>
          </p:cNvPr>
          <p:cNvPicPr>
            <a:picLocks noChangeAspect="1"/>
          </p:cNvPicPr>
          <p:nvPr/>
        </p:nvPicPr>
        <p:blipFill>
          <a:blip r:embed="rId4"/>
          <a:stretch>
            <a:fillRect/>
          </a:stretch>
        </p:blipFill>
        <p:spPr>
          <a:xfrm>
            <a:off x="3352800" y="4152900"/>
            <a:ext cx="11944350" cy="2552700"/>
          </a:xfrm>
          <a:prstGeom prst="rect">
            <a:avLst/>
          </a:prstGeom>
        </p:spPr>
      </p:pic>
      <p:pic>
        <p:nvPicPr>
          <p:cNvPr id="24" name="Picture 23">
            <a:extLst>
              <a:ext uri="{FF2B5EF4-FFF2-40B4-BE49-F238E27FC236}">
                <a16:creationId xmlns:a16="http://schemas.microsoft.com/office/drawing/2014/main" id="{99AACD96-64C9-245A-ABC4-488FC9624BB5}"/>
              </a:ext>
            </a:extLst>
          </p:cNvPr>
          <p:cNvPicPr>
            <a:picLocks noChangeAspect="1"/>
          </p:cNvPicPr>
          <p:nvPr/>
        </p:nvPicPr>
        <p:blipFill>
          <a:blip r:embed="rId5"/>
          <a:stretch>
            <a:fillRect/>
          </a:stretch>
        </p:blipFill>
        <p:spPr>
          <a:xfrm>
            <a:off x="3352800" y="7296150"/>
            <a:ext cx="11972925" cy="2571750"/>
          </a:xfrm>
          <a:prstGeom prst="rect">
            <a:avLst/>
          </a:prstGeom>
        </p:spPr>
      </p:pic>
      <p:sp>
        <p:nvSpPr>
          <p:cNvPr id="25" name="TextBox 10">
            <a:extLst>
              <a:ext uri="{FF2B5EF4-FFF2-40B4-BE49-F238E27FC236}">
                <a16:creationId xmlns:a16="http://schemas.microsoft.com/office/drawing/2014/main" id="{1FFDE5AC-7280-D4B9-2C04-F7767AFFDF47}"/>
              </a:ext>
            </a:extLst>
          </p:cNvPr>
          <p:cNvSpPr txBox="1"/>
          <p:nvPr/>
        </p:nvSpPr>
        <p:spPr>
          <a:xfrm>
            <a:off x="762000" y="6092712"/>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spTree>
    <p:extLst>
      <p:ext uri="{BB962C8B-B14F-4D97-AF65-F5344CB8AC3E}">
        <p14:creationId xmlns:p14="http://schemas.microsoft.com/office/powerpoint/2010/main" val="186005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4604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pic>
        <p:nvPicPr>
          <p:cNvPr id="4" name="Picture 3">
            <a:extLst>
              <a:ext uri="{FF2B5EF4-FFF2-40B4-BE49-F238E27FC236}">
                <a16:creationId xmlns:a16="http://schemas.microsoft.com/office/drawing/2014/main" id="{A0E7F2C2-0A80-B8F9-9EC9-66BE79E42CFE}"/>
              </a:ext>
            </a:extLst>
          </p:cNvPr>
          <p:cNvPicPr>
            <a:picLocks noChangeAspect="1"/>
          </p:cNvPicPr>
          <p:nvPr/>
        </p:nvPicPr>
        <p:blipFill>
          <a:blip r:embed="rId3"/>
          <a:stretch>
            <a:fillRect/>
          </a:stretch>
        </p:blipFill>
        <p:spPr>
          <a:xfrm>
            <a:off x="838200" y="955820"/>
            <a:ext cx="4412362" cy="8713912"/>
          </a:xfrm>
          <a:prstGeom prst="rect">
            <a:avLst/>
          </a:prstGeom>
        </p:spPr>
      </p:pic>
      <p:sp>
        <p:nvSpPr>
          <p:cNvPr id="7" name="TextBox 6">
            <a:extLst>
              <a:ext uri="{FF2B5EF4-FFF2-40B4-BE49-F238E27FC236}">
                <a16:creationId xmlns:a16="http://schemas.microsoft.com/office/drawing/2014/main" id="{968E629D-5FAF-1DA1-3B70-94481B11F46D}"/>
              </a:ext>
            </a:extLst>
          </p:cNvPr>
          <p:cNvSpPr txBox="1"/>
          <p:nvPr/>
        </p:nvSpPr>
        <p:spPr>
          <a:xfrm>
            <a:off x="6591300" y="-4604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sp>
        <p:nvSpPr>
          <p:cNvPr id="8" name="TextBox 10">
            <a:extLst>
              <a:ext uri="{FF2B5EF4-FFF2-40B4-BE49-F238E27FC236}">
                <a16:creationId xmlns:a16="http://schemas.microsoft.com/office/drawing/2014/main" id="{B8CC6D16-5000-3444-A1F0-6348FEE525AB}"/>
              </a:ext>
            </a:extLst>
          </p:cNvPr>
          <p:cNvSpPr txBox="1"/>
          <p:nvPr/>
        </p:nvSpPr>
        <p:spPr>
          <a:xfrm>
            <a:off x="12420600" y="-4604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pic>
        <p:nvPicPr>
          <p:cNvPr id="12" name="Picture 11">
            <a:extLst>
              <a:ext uri="{FF2B5EF4-FFF2-40B4-BE49-F238E27FC236}">
                <a16:creationId xmlns:a16="http://schemas.microsoft.com/office/drawing/2014/main" id="{D54CD033-5CE8-5EB9-C263-7918A0349551}"/>
              </a:ext>
            </a:extLst>
          </p:cNvPr>
          <p:cNvPicPr>
            <a:picLocks noChangeAspect="1"/>
          </p:cNvPicPr>
          <p:nvPr/>
        </p:nvPicPr>
        <p:blipFill>
          <a:blip r:embed="rId4"/>
          <a:stretch>
            <a:fillRect/>
          </a:stretch>
        </p:blipFill>
        <p:spPr>
          <a:xfrm>
            <a:off x="6591300" y="955820"/>
            <a:ext cx="4579721" cy="8713912"/>
          </a:xfrm>
          <a:prstGeom prst="rect">
            <a:avLst/>
          </a:prstGeom>
        </p:spPr>
      </p:pic>
      <p:pic>
        <p:nvPicPr>
          <p:cNvPr id="14" name="Picture 13">
            <a:extLst>
              <a:ext uri="{FF2B5EF4-FFF2-40B4-BE49-F238E27FC236}">
                <a16:creationId xmlns:a16="http://schemas.microsoft.com/office/drawing/2014/main" id="{D0A62435-CCFC-5835-9D85-A00639CB165F}"/>
              </a:ext>
            </a:extLst>
          </p:cNvPr>
          <p:cNvPicPr>
            <a:picLocks noChangeAspect="1"/>
          </p:cNvPicPr>
          <p:nvPr/>
        </p:nvPicPr>
        <p:blipFill>
          <a:blip r:embed="rId5"/>
          <a:stretch>
            <a:fillRect/>
          </a:stretch>
        </p:blipFill>
        <p:spPr>
          <a:xfrm>
            <a:off x="12420600" y="825652"/>
            <a:ext cx="4381288" cy="8844080"/>
          </a:xfrm>
          <a:prstGeom prst="rect">
            <a:avLst/>
          </a:prstGeom>
        </p:spPr>
      </p:pic>
    </p:spTree>
    <p:extLst>
      <p:ext uri="{BB962C8B-B14F-4D97-AF65-F5344CB8AC3E}">
        <p14:creationId xmlns:p14="http://schemas.microsoft.com/office/powerpoint/2010/main" val="71271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4604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sp>
        <p:nvSpPr>
          <p:cNvPr id="11" name="TextBox 10">
            <a:extLst>
              <a:ext uri="{FF2B5EF4-FFF2-40B4-BE49-F238E27FC236}">
                <a16:creationId xmlns:a16="http://schemas.microsoft.com/office/drawing/2014/main" id="{4B2C9655-300C-CBB4-0B62-D701F21D5F1B}"/>
              </a:ext>
            </a:extLst>
          </p:cNvPr>
          <p:cNvSpPr txBox="1"/>
          <p:nvPr/>
        </p:nvSpPr>
        <p:spPr>
          <a:xfrm>
            <a:off x="762000" y="2975027"/>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sp>
        <p:nvSpPr>
          <p:cNvPr id="25" name="TextBox 10">
            <a:extLst>
              <a:ext uri="{FF2B5EF4-FFF2-40B4-BE49-F238E27FC236}">
                <a16:creationId xmlns:a16="http://schemas.microsoft.com/office/drawing/2014/main" id="{1FFDE5AC-7280-D4B9-2C04-F7767AFFDF47}"/>
              </a:ext>
            </a:extLst>
          </p:cNvPr>
          <p:cNvSpPr txBox="1"/>
          <p:nvPr/>
        </p:nvSpPr>
        <p:spPr>
          <a:xfrm>
            <a:off x="762000" y="6092712"/>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Testing Dataset</a:t>
            </a:r>
          </a:p>
        </p:txBody>
      </p:sp>
      <p:pic>
        <p:nvPicPr>
          <p:cNvPr id="4" name="Picture 3">
            <a:extLst>
              <a:ext uri="{FF2B5EF4-FFF2-40B4-BE49-F238E27FC236}">
                <a16:creationId xmlns:a16="http://schemas.microsoft.com/office/drawing/2014/main" id="{04972812-789A-B9D4-3A9F-982DEA9ADD0F}"/>
              </a:ext>
            </a:extLst>
          </p:cNvPr>
          <p:cNvPicPr>
            <a:picLocks noChangeAspect="1"/>
          </p:cNvPicPr>
          <p:nvPr/>
        </p:nvPicPr>
        <p:blipFill>
          <a:blip r:embed="rId3"/>
          <a:stretch>
            <a:fillRect/>
          </a:stretch>
        </p:blipFill>
        <p:spPr>
          <a:xfrm>
            <a:off x="2907960" y="723900"/>
            <a:ext cx="12433534" cy="2444998"/>
          </a:xfrm>
          <a:prstGeom prst="rect">
            <a:avLst/>
          </a:prstGeom>
        </p:spPr>
      </p:pic>
      <p:pic>
        <p:nvPicPr>
          <p:cNvPr id="8" name="Picture 7">
            <a:extLst>
              <a:ext uri="{FF2B5EF4-FFF2-40B4-BE49-F238E27FC236}">
                <a16:creationId xmlns:a16="http://schemas.microsoft.com/office/drawing/2014/main" id="{E064678E-7043-E622-4B77-2B8464F60770}"/>
              </a:ext>
            </a:extLst>
          </p:cNvPr>
          <p:cNvPicPr>
            <a:picLocks noChangeAspect="1"/>
          </p:cNvPicPr>
          <p:nvPr/>
        </p:nvPicPr>
        <p:blipFill>
          <a:blip r:embed="rId4"/>
          <a:stretch>
            <a:fillRect/>
          </a:stretch>
        </p:blipFill>
        <p:spPr>
          <a:xfrm>
            <a:off x="2909762" y="4135017"/>
            <a:ext cx="12482638" cy="2472624"/>
          </a:xfrm>
          <a:prstGeom prst="rect">
            <a:avLst/>
          </a:prstGeom>
        </p:spPr>
      </p:pic>
      <p:pic>
        <p:nvPicPr>
          <p:cNvPr id="10" name="Picture 9">
            <a:extLst>
              <a:ext uri="{FF2B5EF4-FFF2-40B4-BE49-F238E27FC236}">
                <a16:creationId xmlns:a16="http://schemas.microsoft.com/office/drawing/2014/main" id="{8A99606E-D67F-C0C3-0C82-5776BE5FDFA5}"/>
              </a:ext>
            </a:extLst>
          </p:cNvPr>
          <p:cNvPicPr>
            <a:picLocks noChangeAspect="1"/>
          </p:cNvPicPr>
          <p:nvPr/>
        </p:nvPicPr>
        <p:blipFill>
          <a:blip r:embed="rId5"/>
          <a:stretch>
            <a:fillRect/>
          </a:stretch>
        </p:blipFill>
        <p:spPr>
          <a:xfrm>
            <a:off x="2909041" y="7316593"/>
            <a:ext cx="12462998" cy="2479530"/>
          </a:xfrm>
          <a:prstGeom prst="rect">
            <a:avLst/>
          </a:prstGeom>
        </p:spPr>
      </p:pic>
    </p:spTree>
    <p:extLst>
      <p:ext uri="{BB962C8B-B14F-4D97-AF65-F5344CB8AC3E}">
        <p14:creationId xmlns:p14="http://schemas.microsoft.com/office/powerpoint/2010/main" val="16640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t="14782" r="2959" b="14207"/>
          <a:stretch>
            <a:fillRect/>
          </a:stretch>
        </p:blipFill>
        <p:spPr>
          <a:xfrm>
            <a:off x="0" y="0"/>
            <a:ext cx="18288000" cy="10287000"/>
          </a:xfrm>
          <a:prstGeom prst="rect">
            <a:avLst/>
          </a:prstGeom>
        </p:spPr>
      </p:pic>
      <p:sp>
        <p:nvSpPr>
          <p:cNvPr id="6" name="AutoShape 6"/>
          <p:cNvSpPr/>
          <p:nvPr/>
        </p:nvSpPr>
        <p:spPr>
          <a:xfrm>
            <a:off x="682181" y="9231898"/>
            <a:ext cx="18477377" cy="2"/>
          </a:xfrm>
          <a:prstGeom prst="line">
            <a:avLst/>
          </a:prstGeom>
          <a:ln w="19050" cap="flat">
            <a:solidFill>
              <a:srgbClr val="F1E9E3"/>
            </a:solidFill>
            <a:prstDash val="solid"/>
            <a:headEnd type="none" w="sm" len="sm"/>
            <a:tailEnd type="none" w="sm" len="sm"/>
          </a:ln>
        </p:spPr>
        <p:txBody>
          <a:bodyPr/>
          <a:lstStyle/>
          <a:p>
            <a:endParaRPr lang="en-US" dirty="0"/>
          </a:p>
        </p:txBody>
      </p:sp>
      <p:sp>
        <p:nvSpPr>
          <p:cNvPr id="5" name="TextBox 10">
            <a:extLst>
              <a:ext uri="{FF2B5EF4-FFF2-40B4-BE49-F238E27FC236}">
                <a16:creationId xmlns:a16="http://schemas.microsoft.com/office/drawing/2014/main" id="{293FBDB6-ED88-C308-3B7B-1EE899AA4144}"/>
              </a:ext>
            </a:extLst>
          </p:cNvPr>
          <p:cNvSpPr txBox="1"/>
          <p:nvPr/>
        </p:nvSpPr>
        <p:spPr>
          <a:xfrm>
            <a:off x="762000" y="-370109"/>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Training Dataset</a:t>
            </a:r>
          </a:p>
        </p:txBody>
      </p:sp>
      <p:pic>
        <p:nvPicPr>
          <p:cNvPr id="1026" name="Picture 2">
            <a:extLst>
              <a:ext uri="{FF2B5EF4-FFF2-40B4-BE49-F238E27FC236}">
                <a16:creationId xmlns:a16="http://schemas.microsoft.com/office/drawing/2014/main" id="{B48815E5-D5A9-F46B-A16F-A94B71C62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68922"/>
            <a:ext cx="15697200" cy="42063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2C9655-300C-CBB4-0B62-D701F21D5F1B}"/>
              </a:ext>
            </a:extLst>
          </p:cNvPr>
          <p:cNvSpPr txBox="1"/>
          <p:nvPr/>
        </p:nvSpPr>
        <p:spPr>
          <a:xfrm>
            <a:off x="762000" y="4421188"/>
            <a:ext cx="4114800" cy="1108188"/>
          </a:xfrm>
          <a:prstGeom prst="rect">
            <a:avLst/>
          </a:prstGeom>
        </p:spPr>
        <p:txBody>
          <a:bodyPr wrap="square" lIns="0" tIns="0" rIns="0" bIns="0" rtlCol="0" anchor="t">
            <a:spAutoFit/>
          </a:bodyPr>
          <a:lstStyle/>
          <a:p>
            <a:pPr>
              <a:lnSpc>
                <a:spcPts val="10699"/>
              </a:lnSpc>
            </a:pPr>
            <a:r>
              <a:rPr lang="en-US" sz="2800" b="1" dirty="0">
                <a:solidFill>
                  <a:srgbClr val="000000"/>
                </a:solidFill>
                <a:latin typeface="Bryndan Write"/>
              </a:rPr>
              <a:t>For Validation Dataset</a:t>
            </a:r>
          </a:p>
        </p:txBody>
      </p:sp>
      <p:pic>
        <p:nvPicPr>
          <p:cNvPr id="1028" name="Picture 4">
            <a:extLst>
              <a:ext uri="{FF2B5EF4-FFF2-40B4-BE49-F238E27FC236}">
                <a16:creationId xmlns:a16="http://schemas.microsoft.com/office/drawing/2014/main" id="{538233D6-CCDB-E4E7-ACAE-C7079B57C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624153"/>
            <a:ext cx="15697200" cy="431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6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1072</TotalTime>
  <Words>815</Words>
  <Application>Microsoft Office PowerPoint</Application>
  <PresentationFormat>Custom</PresentationFormat>
  <Paragraphs>123</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Arial</vt:lpstr>
      <vt:lpstr>Poppins</vt:lpstr>
      <vt:lpstr>Bryndan Write Bold</vt:lpstr>
      <vt:lpstr>Bryndan Write</vt:lpstr>
      <vt:lpstr>Wingdings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Blue Pastel Abstract Creative Portfolio Presentation</dc:title>
  <cp:lastModifiedBy>aya187038@fci.bu.edu.eg</cp:lastModifiedBy>
  <cp:revision>48</cp:revision>
  <dcterms:created xsi:type="dcterms:W3CDTF">2006-08-16T00:00:00Z</dcterms:created>
  <dcterms:modified xsi:type="dcterms:W3CDTF">2023-08-01T02:11:17Z</dcterms:modified>
  <dc:identifier>DAFpHucFIIg</dc:identifier>
</cp:coreProperties>
</file>